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handoutMasterIdLst>
    <p:handoutMasterId r:id="rId34"/>
  </p:handoutMasterIdLst>
  <p:sldIdLst>
    <p:sldId id="256" r:id="rId2"/>
    <p:sldId id="258" r:id="rId3"/>
    <p:sldId id="283" r:id="rId4"/>
    <p:sldId id="284" r:id="rId5"/>
    <p:sldId id="285" r:id="rId6"/>
    <p:sldId id="286" r:id="rId7"/>
    <p:sldId id="257" r:id="rId8"/>
    <p:sldId id="268" r:id="rId9"/>
    <p:sldId id="260" r:id="rId10"/>
    <p:sldId id="278" r:id="rId11"/>
    <p:sldId id="275" r:id="rId12"/>
    <p:sldId id="281" r:id="rId13"/>
    <p:sldId id="276" r:id="rId14"/>
    <p:sldId id="279" r:id="rId15"/>
    <p:sldId id="259" r:id="rId16"/>
    <p:sldId id="261" r:id="rId17"/>
    <p:sldId id="262" r:id="rId18"/>
    <p:sldId id="280" r:id="rId19"/>
    <p:sldId id="263" r:id="rId20"/>
    <p:sldId id="264" r:id="rId21"/>
    <p:sldId id="265" r:id="rId22"/>
    <p:sldId id="267" r:id="rId23"/>
    <p:sldId id="266" r:id="rId24"/>
    <p:sldId id="269" r:id="rId25"/>
    <p:sldId id="270" r:id="rId26"/>
    <p:sldId id="271" r:id="rId27"/>
    <p:sldId id="272" r:id="rId28"/>
    <p:sldId id="273" r:id="rId29"/>
    <p:sldId id="274" r:id="rId30"/>
    <p:sldId id="282" r:id="rId31"/>
    <p:sldId id="27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635" autoAdjust="0"/>
  </p:normalViewPr>
  <p:slideViewPr>
    <p:cSldViewPr snapToGrid="0">
      <p:cViewPr varScale="1">
        <p:scale>
          <a:sx n="78" d="100"/>
          <a:sy n="78" d="100"/>
        </p:scale>
        <p:origin x="-1224" y="-1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27E39D-B7BA-4F37-BE30-A1AD5CA0F7DB}" type="datetimeFigureOut">
              <a:rPr lang="en-US" smtClean="0"/>
              <a:t>4/24/17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B44640-87F1-494F-96CA-BDEA1C98843C}" type="slidenum">
              <a:rPr lang="en-US" smtClean="0"/>
              <a:t>‹#›</a:t>
            </a:fld>
            <a:endParaRPr lang="en-US"/>
          </a:p>
        </p:txBody>
      </p:sp>
    </p:spTree>
    <p:extLst>
      <p:ext uri="{BB962C8B-B14F-4D97-AF65-F5344CB8AC3E}">
        <p14:creationId xmlns:p14="http://schemas.microsoft.com/office/powerpoint/2010/main" val="850974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32F552-1C25-4EC8-8338-8C47FB27F0DE}" type="datetimeFigureOut">
              <a:rPr lang="en-US" smtClean="0"/>
              <a:t>4/24/17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8A7F74-1ADE-41E5-B9B1-9EFA3DECC123}" type="slidenum">
              <a:rPr lang="en-US" smtClean="0"/>
              <a:t>‹#›</a:t>
            </a:fld>
            <a:endParaRPr lang="en-US"/>
          </a:p>
        </p:txBody>
      </p:sp>
    </p:spTree>
    <p:extLst>
      <p:ext uri="{BB962C8B-B14F-4D97-AF65-F5344CB8AC3E}">
        <p14:creationId xmlns:p14="http://schemas.microsoft.com/office/powerpoint/2010/main" val="2008298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gentle introduction adapted from two longer course I have taken in XSLT.  It is not meant to be comprehensive.  At the end of the two classes you should feel comfortable reading a basic </a:t>
            </a:r>
            <a:r>
              <a:rPr lang="en-US" baseline="0" dirty="0" err="1" smtClean="0"/>
              <a:t>xslt</a:t>
            </a:r>
            <a:r>
              <a:rPr lang="en-US" baseline="0" dirty="0" smtClean="0"/>
              <a:t>, and performing some simple transforms on your own.</a:t>
            </a: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1</a:t>
            </a:fld>
            <a:endParaRPr lang="en-US"/>
          </a:p>
        </p:txBody>
      </p:sp>
    </p:spTree>
    <p:extLst>
      <p:ext uri="{BB962C8B-B14F-4D97-AF65-F5344CB8AC3E}">
        <p14:creationId xmlns:p14="http://schemas.microsoft.com/office/powerpoint/2010/main" val="500859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XML namespace is a collection of element and attribute names names</a:t>
            </a:r>
            <a:r>
              <a:rPr lang="en-US" baseline="0" dirty="0" smtClean="0"/>
              <a:t> uniquely identified by an explicit or implicit association to a Universal Resource Identifier (usually a </a:t>
            </a:r>
            <a:r>
              <a:rPr lang="en-US" baseline="0" dirty="0" err="1" smtClean="0"/>
              <a:t>url</a:t>
            </a:r>
            <a:r>
              <a:rPr lang="en-US" baseline="0" dirty="0" smtClean="0"/>
              <a:t>) Namespaces are invoked to differentiate elements  and attributes that have the same name but different meanings and different origins. Lets say we have the two documents, and notice how they share two elements: date &amp; id, which are used differently in each context.  What if we want to integrate the information?  In other words, how would we be able to distinguish between our elements.</a:t>
            </a: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10</a:t>
            </a:fld>
            <a:endParaRPr lang="en-US"/>
          </a:p>
        </p:txBody>
      </p:sp>
    </p:spTree>
    <p:extLst>
      <p:ext uri="{BB962C8B-B14F-4D97-AF65-F5344CB8AC3E}">
        <p14:creationId xmlns:p14="http://schemas.microsoft.com/office/powerpoint/2010/main" val="1948170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Although a namespace usually looks like a URL, that doesn't mean that one must be connected to the Internet to actually declare and use namespaces. Rather, the namespace is intended to serve as a virtual "container" for vocabulary and un-displayed content that can be shared in the Internet space. Typing the namespace URL in a browser doesn't mean it would show all the elements and attributes in that namespace; it's just a concept. So why is the URI in the form of a URL? The idea is that URLs</a:t>
            </a:r>
            <a:r>
              <a:rPr lang="en-US" sz="1200" kern="1200" baseline="0" dirty="0" smtClean="0">
                <a:solidFill>
                  <a:schemeClr val="tx1"/>
                </a:solidFill>
                <a:latin typeface="+mn-lt"/>
                <a:ea typeface="+mn-ea"/>
                <a:cs typeface="+mn-cs"/>
              </a:rPr>
              <a:t> are typically used because in </a:t>
            </a:r>
            <a:r>
              <a:rPr lang="en-US" sz="1200" kern="1200" baseline="0" dirty="0" err="1" smtClean="0">
                <a:solidFill>
                  <a:schemeClr val="tx1"/>
                </a:solidFill>
                <a:latin typeface="+mn-lt"/>
                <a:ea typeface="+mn-ea"/>
                <a:cs typeface="+mn-cs"/>
              </a:rPr>
              <a:t>webspace</a:t>
            </a:r>
            <a:r>
              <a:rPr lang="en-US" sz="1200" kern="1200" baseline="0" dirty="0" smtClean="0">
                <a:solidFill>
                  <a:schemeClr val="tx1"/>
                </a:solidFill>
                <a:latin typeface="+mn-lt"/>
                <a:ea typeface="+mn-ea"/>
                <a:cs typeface="+mn-cs"/>
              </a:rPr>
              <a:t> URLs are unique. But always remember that they are names, not locations</a:t>
            </a:r>
            <a:r>
              <a:rPr lang="en-US" sz="1600" b="1" kern="1200" baseline="0" dirty="0" smtClean="0">
                <a:solidFill>
                  <a:schemeClr val="tx1"/>
                </a:solidFill>
                <a:latin typeface="+mn-lt"/>
                <a:ea typeface="+mn-ea"/>
                <a:cs typeface="+mn-cs"/>
              </a:rPr>
              <a:t>!  Namespaces are crucial to  </a:t>
            </a:r>
            <a:r>
              <a:rPr lang="en-US" sz="1600" b="1" kern="1200" baseline="0" dirty="0" err="1" smtClean="0">
                <a:solidFill>
                  <a:schemeClr val="tx1"/>
                </a:solidFill>
                <a:latin typeface="+mn-lt"/>
                <a:ea typeface="+mn-ea"/>
                <a:cs typeface="+mn-cs"/>
              </a:rPr>
              <a:t>xslt</a:t>
            </a:r>
            <a:r>
              <a:rPr lang="en-US" sz="1600" b="1" kern="1200" baseline="0" dirty="0" smtClean="0">
                <a:solidFill>
                  <a:schemeClr val="tx1"/>
                </a:solidFill>
                <a:latin typeface="+mn-lt"/>
                <a:ea typeface="+mn-ea"/>
                <a:cs typeface="+mn-cs"/>
              </a:rPr>
              <a:t> because they are what will allow us to distinguish XSLT instructions for the other elements we want to appear in our results document.</a:t>
            </a:r>
            <a:endParaRPr lang="en-US" sz="1600" b="1" dirty="0"/>
          </a:p>
        </p:txBody>
      </p:sp>
      <p:sp>
        <p:nvSpPr>
          <p:cNvPr id="4" name="Slide Number Placeholder 3"/>
          <p:cNvSpPr>
            <a:spLocks noGrp="1"/>
          </p:cNvSpPr>
          <p:nvPr>
            <p:ph type="sldNum" sz="quarter" idx="10"/>
          </p:nvPr>
        </p:nvSpPr>
        <p:spPr/>
        <p:txBody>
          <a:bodyPr/>
          <a:lstStyle/>
          <a:p>
            <a:fld id="{668A7F74-1ADE-41E5-B9B1-9EFA3DECC123}" type="slidenum">
              <a:rPr lang="en-US" smtClean="0"/>
              <a:t>11</a:t>
            </a:fld>
            <a:endParaRPr lang="en-US"/>
          </a:p>
        </p:txBody>
      </p:sp>
    </p:spTree>
    <p:extLst>
      <p:ext uri="{BB962C8B-B14F-4D97-AF65-F5344CB8AC3E}">
        <p14:creationId xmlns:p14="http://schemas.microsoft.com/office/powerpoint/2010/main" val="1948170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As already indicated, namespaces allow us to distinguish XSLT instructions for the other elements we want to appear in our results document.  Also, your processor will have a fatal error if you do not properly declare your namespaces in your </a:t>
            </a:r>
            <a:r>
              <a:rPr lang="en-US" sz="1200" kern="1200" baseline="0" dirty="0" err="1" smtClean="0">
                <a:solidFill>
                  <a:schemeClr val="tx1"/>
                </a:solidFill>
                <a:latin typeface="+mn-lt"/>
                <a:ea typeface="+mn-ea"/>
                <a:cs typeface="+mn-cs"/>
              </a:rPr>
              <a:t>xslt</a:t>
            </a:r>
            <a:r>
              <a:rPr lang="en-US" sz="1200"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12</a:t>
            </a:fld>
            <a:endParaRPr lang="en-US"/>
          </a:p>
        </p:txBody>
      </p:sp>
    </p:spTree>
    <p:extLst>
      <p:ext uri="{BB962C8B-B14F-4D97-AF65-F5344CB8AC3E}">
        <p14:creationId xmlns:p14="http://schemas.microsoft.com/office/powerpoint/2010/main" val="59445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terms</a:t>
            </a:r>
            <a:r>
              <a:rPr lang="en-US" baseline="0" dirty="0" smtClean="0"/>
              <a:t> of working in TEI, j</a:t>
            </a:r>
            <a:r>
              <a:rPr lang="en-US" dirty="0" smtClean="0"/>
              <a:t>ust</a:t>
            </a:r>
            <a:r>
              <a:rPr lang="en-US" baseline="0" dirty="0" smtClean="0"/>
              <a:t> copy and past this and you will generally be ok</a:t>
            </a: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13</a:t>
            </a:fld>
            <a:endParaRPr lang="en-US"/>
          </a:p>
        </p:txBody>
      </p:sp>
    </p:spTree>
    <p:extLst>
      <p:ext uri="{BB962C8B-B14F-4D97-AF65-F5344CB8AC3E}">
        <p14:creationId xmlns:p14="http://schemas.microsoft.com/office/powerpoint/2010/main" val="3659489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8A7F74-1ADE-41E5-B9B1-9EFA3DECC123}" type="slidenum">
              <a:rPr lang="en-US" smtClean="0"/>
              <a:t>14</a:t>
            </a:fld>
            <a:endParaRPr lang="en-US"/>
          </a:p>
        </p:txBody>
      </p:sp>
    </p:spTree>
    <p:extLst>
      <p:ext uri="{BB962C8B-B14F-4D97-AF65-F5344CB8AC3E}">
        <p14:creationId xmlns:p14="http://schemas.microsoft.com/office/powerpoint/2010/main" val="2937217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we are matching on the element paragraph</a:t>
            </a:r>
          </a:p>
          <a:p>
            <a:r>
              <a:rPr lang="en-US" baseline="0" dirty="0" smtClean="0"/>
              <a:t>If it matches, we are going to produce some literal outputs</a:t>
            </a: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15</a:t>
            </a:fld>
            <a:endParaRPr lang="en-US"/>
          </a:p>
        </p:txBody>
      </p:sp>
    </p:spTree>
    <p:extLst>
      <p:ext uri="{BB962C8B-B14F-4D97-AF65-F5344CB8AC3E}">
        <p14:creationId xmlns:p14="http://schemas.microsoft.com/office/powerpoint/2010/main" val="1308853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8A7F74-1ADE-41E5-B9B1-9EFA3DECC123}" type="slidenum">
              <a:rPr lang="en-US" smtClean="0"/>
              <a:t>16</a:t>
            </a:fld>
            <a:endParaRPr lang="en-US"/>
          </a:p>
        </p:txBody>
      </p:sp>
    </p:spTree>
    <p:extLst>
      <p:ext uri="{BB962C8B-B14F-4D97-AF65-F5344CB8AC3E}">
        <p14:creationId xmlns:p14="http://schemas.microsoft.com/office/powerpoint/2010/main" val="2077260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Xsl</a:t>
            </a:r>
            <a:r>
              <a:rPr lang="en-US" baseline="0" dirty="0" smtClean="0"/>
              <a:t> apply-template is a green light.  It sends us back to the source tree and triggers further processing.</a:t>
            </a:r>
          </a:p>
          <a:p>
            <a:endParaRPr lang="en-US" baseline="0" dirty="0" smtClean="0"/>
          </a:p>
          <a:p>
            <a:r>
              <a:rPr lang="en-US" baseline="0" dirty="0" smtClean="0"/>
              <a:t>Let’s try playing with this template, add a root element and call it text, then add another paragraph so your xml looks like this:</a:t>
            </a:r>
          </a:p>
          <a:p>
            <a:endParaRPr lang="en-US" baseline="0" dirty="0" smtClean="0"/>
          </a:p>
          <a:p>
            <a:r>
              <a:rPr lang="en-US" baseline="0" dirty="0" smtClean="0"/>
              <a:t>&lt;text&gt;</a:t>
            </a:r>
          </a:p>
          <a:p>
            <a:r>
              <a:rPr lang="en-US" baseline="0" dirty="0" smtClean="0"/>
              <a:t>&lt;paragraph&gt;Hello world!&lt;/paragraph&gt;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&lt;paragraph&gt;This is a silly test.&lt;/paragraph&gt;</a:t>
            </a:r>
          </a:p>
          <a:p>
            <a:r>
              <a:rPr lang="en-US" baseline="0" dirty="0" smtClean="0"/>
              <a:t>&lt;/text&gt;</a:t>
            </a:r>
            <a:endParaRPr lang="is-IS" baseline="0" dirty="0" smtClean="0"/>
          </a:p>
          <a:p>
            <a:endParaRPr lang="en-US" dirty="0" smtClean="0"/>
          </a:p>
          <a:p>
            <a:r>
              <a:rPr lang="en-US" dirty="0" smtClean="0"/>
              <a:t>If you match on paragraph, and have selected html</a:t>
            </a:r>
            <a:r>
              <a:rPr lang="en-US" baseline="0" dirty="0" smtClean="0"/>
              <a:t> in your debugger view, </a:t>
            </a:r>
            <a:r>
              <a:rPr lang="en-US" dirty="0" smtClean="0"/>
              <a:t>your html output</a:t>
            </a:r>
            <a:r>
              <a:rPr lang="en-US" baseline="0" dirty="0" smtClean="0"/>
              <a:t> will only say: Hello world, but if you look at the text, it should look like this:</a:t>
            </a:r>
          </a:p>
          <a:p>
            <a:endParaRPr lang="en-US" baseline="0" dirty="0" smtClean="0"/>
          </a:p>
          <a:p>
            <a:r>
              <a:rPr lang="en-US" sz="1200" kern="1200" dirty="0" smtClean="0">
                <a:solidFill>
                  <a:schemeClr val="tx1"/>
                </a:solidFill>
                <a:latin typeface="+mn-lt"/>
                <a:ea typeface="+mn-ea"/>
                <a:cs typeface="+mn-cs"/>
              </a:rPr>
              <a:t>&lt;html&gt;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&lt;head&gt;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&lt;meta http-</a:t>
            </a:r>
            <a:r>
              <a:rPr lang="en-US" sz="1200" kern="1200" dirty="0" err="1" smtClean="0">
                <a:solidFill>
                  <a:schemeClr val="tx1"/>
                </a:solidFill>
                <a:latin typeface="+mn-lt"/>
                <a:ea typeface="+mn-ea"/>
                <a:cs typeface="+mn-cs"/>
              </a:rPr>
              <a:t>equiv</a:t>
            </a:r>
            <a:r>
              <a:rPr lang="en-US" sz="1200" kern="1200" dirty="0" smtClean="0">
                <a:solidFill>
                  <a:schemeClr val="tx1"/>
                </a:solidFill>
                <a:latin typeface="+mn-lt"/>
                <a:ea typeface="+mn-ea"/>
                <a:cs typeface="+mn-cs"/>
              </a:rPr>
              <a:t>="Content-Type" content="text/html; charset=UTF-8"&gt;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&lt;title&gt;A Short Test Document&lt;/title&gt;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&lt;/head&gt;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&lt;body&gt;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&lt;div&gt;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&lt;p&gt;Hello, world!&lt;/p&gt;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&lt;/div&gt;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&lt;/body&gt;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&lt;/html&gt;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&lt;html&gt;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&lt;head&gt;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&lt;title&gt;A Short Test Document&lt;/title&gt;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&lt;/head&gt;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&lt;body&gt;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&lt;div&gt;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&lt;p&gt;This is a silly test.&lt;/p&gt;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&lt;/div&gt;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&lt;/body&gt;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&lt;/html&gt;</a:t>
            </a:r>
            <a:br>
              <a:rPr lang="en-US" sz="1200" kern="1200" dirty="0" smtClean="0">
                <a:solidFill>
                  <a:schemeClr val="tx1"/>
                </a:solidFill>
                <a:latin typeface="+mn-lt"/>
                <a:ea typeface="+mn-ea"/>
                <a:cs typeface="+mn-cs"/>
              </a:rPr>
            </a:b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processor did exactly what we wanted it to do</a:t>
            </a:r>
            <a:r>
              <a:rPr lang="en-US" sz="1200" kern="1200" baseline="0" dirty="0" smtClean="0">
                <a:solidFill>
                  <a:schemeClr val="tx1"/>
                </a:solidFill>
                <a:latin typeface="+mn-lt"/>
                <a:ea typeface="+mn-ea"/>
                <a:cs typeface="+mn-cs"/>
              </a:rPr>
              <a:t> when we wrote </a:t>
            </a:r>
            <a:r>
              <a:rPr lang="en-US" sz="1200" kern="1200" baseline="0" dirty="0" err="1" smtClean="0">
                <a:solidFill>
                  <a:schemeClr val="tx1"/>
                </a:solidFill>
                <a:latin typeface="+mn-lt"/>
                <a:ea typeface="+mn-ea"/>
                <a:cs typeface="+mn-cs"/>
              </a:rPr>
              <a:t>xsl:apply-templates</a:t>
            </a:r>
            <a:r>
              <a:rPr lang="en-US" sz="1200" kern="1200" baseline="0" dirty="0" smtClean="0">
                <a:solidFill>
                  <a:schemeClr val="tx1"/>
                </a:solidFill>
                <a:latin typeface="+mn-lt"/>
                <a:ea typeface="+mn-ea"/>
                <a:cs typeface="+mn-cs"/>
              </a:rPr>
              <a:t>  It matched on the first paragraph, produced the literal output, found content and put it into the output tree, it went back, found another paragraph, produced the literal out, found content and put it into the output tree.  Its just that what we produced was </a:t>
            </a:r>
            <a:r>
              <a:rPr lang="en-US" sz="1200" kern="1200" baseline="0" dirty="0" err="1" smtClean="0">
                <a:solidFill>
                  <a:schemeClr val="tx1"/>
                </a:solidFill>
                <a:latin typeface="+mn-lt"/>
                <a:ea typeface="+mn-ea"/>
                <a:cs typeface="+mn-cs"/>
              </a:rPr>
              <a:t>xhtml</a:t>
            </a:r>
            <a:r>
              <a:rPr lang="en-US" sz="1200" kern="1200" baseline="0" dirty="0" smtClean="0">
                <a:solidFill>
                  <a:schemeClr val="tx1"/>
                </a:solidFill>
                <a:latin typeface="+mn-lt"/>
                <a:ea typeface="+mn-ea"/>
                <a:cs typeface="+mn-cs"/>
              </a:rPr>
              <a:t>, and our browser suppressed the second output.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Lets try one more thing:  instead of matching on paragraph, let’s match the root node, which is an abstract point about our root element, and contains everything within it.  “/ “matches the root node.  See what happens.  Note, this is how most </a:t>
            </a:r>
            <a:r>
              <a:rPr lang="en-US" sz="1200" kern="1200" baseline="0" dirty="0" err="1" smtClean="0">
                <a:solidFill>
                  <a:schemeClr val="tx1"/>
                </a:solidFill>
                <a:latin typeface="+mn-lt"/>
                <a:ea typeface="+mn-ea"/>
                <a:cs typeface="+mn-cs"/>
              </a:rPr>
              <a:t>xslts</a:t>
            </a:r>
            <a:r>
              <a:rPr lang="en-US" sz="1200" kern="1200" baseline="0" dirty="0" smtClean="0">
                <a:solidFill>
                  <a:schemeClr val="tx1"/>
                </a:solidFill>
                <a:latin typeface="+mn-lt"/>
                <a:ea typeface="+mn-ea"/>
                <a:cs typeface="+mn-cs"/>
              </a:rPr>
              <a:t> start, can you see why?</a:t>
            </a: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17</a:t>
            </a:fld>
            <a:endParaRPr lang="en-US"/>
          </a:p>
        </p:txBody>
      </p:sp>
    </p:spTree>
    <p:extLst>
      <p:ext uri="{BB962C8B-B14F-4D97-AF65-F5344CB8AC3E}">
        <p14:creationId xmlns:p14="http://schemas.microsoft.com/office/powerpoint/2010/main" val="3502470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8A7F74-1ADE-41E5-B9B1-9EFA3DECC123}" type="slidenum">
              <a:rPr lang="en-US" smtClean="0"/>
              <a:t>18</a:t>
            </a:fld>
            <a:endParaRPr lang="en-US"/>
          </a:p>
        </p:txBody>
      </p:sp>
    </p:spTree>
    <p:extLst>
      <p:ext uri="{BB962C8B-B14F-4D97-AF65-F5344CB8AC3E}">
        <p14:creationId xmlns:p14="http://schemas.microsoft.com/office/powerpoint/2010/main" val="4065441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generally order of your templates does not matter,</a:t>
            </a:r>
            <a:r>
              <a:rPr lang="en-US" baseline="0" dirty="0" smtClean="0"/>
              <a:t> it</a:t>
            </a:r>
            <a:r>
              <a:rPr lang="uk-UA" baseline="0" dirty="0" smtClean="0"/>
              <a:t>’</a:t>
            </a:r>
            <a:r>
              <a:rPr lang="en-US" baseline="0" dirty="0" smtClean="0"/>
              <a:t>s the order of your input tree.</a:t>
            </a:r>
            <a:r>
              <a:rPr lang="en-US" dirty="0" smtClean="0"/>
              <a:t>  Remember the namespace example?</a:t>
            </a:r>
          </a:p>
          <a:p>
            <a:r>
              <a:rPr lang="en-US" dirty="0" smtClean="0"/>
              <a:t>Templates</a:t>
            </a:r>
            <a:r>
              <a:rPr lang="en-US" baseline="0" dirty="0" smtClean="0"/>
              <a:t> are called so, because they are literally templates for your output document.</a:t>
            </a:r>
          </a:p>
          <a:p>
            <a:r>
              <a:rPr lang="en-US" baseline="0" dirty="0" smtClean="0"/>
              <a:t>Match tells us to match a particular place in our input.</a:t>
            </a: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19</a:t>
            </a:fld>
            <a:endParaRPr lang="en-US"/>
          </a:p>
        </p:txBody>
      </p:sp>
    </p:spTree>
    <p:extLst>
      <p:ext uri="{BB962C8B-B14F-4D97-AF65-F5344CB8AC3E}">
        <p14:creationId xmlns:p14="http://schemas.microsoft.com/office/powerpoint/2010/main" val="377546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XSLT is a language</a:t>
            </a:r>
            <a:r>
              <a:rPr lang="en-US" baseline="0" dirty="0" smtClean="0"/>
              <a:t> for transforming the structure of an XML document.  In the digital library world, we usually want to restructure our XML for two reasons.</a:t>
            </a:r>
          </a:p>
          <a:p>
            <a:pPr lvl="1"/>
            <a:r>
              <a:rPr lang="en-US" baseline="0" dirty="0" smtClean="0"/>
              <a:t>For presentation</a:t>
            </a:r>
          </a:p>
          <a:p>
            <a:pPr lvl="1"/>
            <a:r>
              <a:rPr lang="en-US" baseline="0" dirty="0" smtClean="0"/>
              <a:t>For interchange</a:t>
            </a:r>
          </a:p>
          <a:p>
            <a:pPr marL="171450" indent="-171450">
              <a:buFont typeface="Arial" panose="020B0604020202020204" pitchFamily="34" charset="0"/>
              <a:buChar char="•"/>
            </a:pPr>
            <a:r>
              <a:rPr lang="en-US" baseline="0" dirty="0" smtClean="0"/>
              <a:t>XSLT 2.0 became a W3C specification in January 2007, and provides several valuable enhancements to the XSLT specifications.</a:t>
            </a:r>
          </a:p>
          <a:p>
            <a:pPr marL="171450" indent="-171450">
              <a:buFont typeface="Arial" panose="020B0604020202020204" pitchFamily="34" charset="0"/>
              <a:buChar char="•"/>
            </a:pPr>
            <a:r>
              <a:rPr lang="en-US" baseline="0" dirty="0" smtClean="0"/>
              <a:t>XSLT is a declarative language that lets you define rules describing the desired transformation</a:t>
            </a:r>
          </a:p>
          <a:p>
            <a:pPr marL="171450" indent="-171450">
              <a:buFont typeface="Arial" panose="020B0604020202020204" pitchFamily="34" charset="0"/>
              <a:buChar char="•"/>
            </a:pPr>
            <a:r>
              <a:rPr lang="en-US" baseline="0" dirty="0" smtClean="0"/>
              <a:t>The </a:t>
            </a:r>
            <a:r>
              <a:rPr lang="en-US" i="1" baseline="0" dirty="0" smtClean="0"/>
              <a:t>stylesheet </a:t>
            </a:r>
            <a:r>
              <a:rPr lang="en-US" i="0" baseline="0" dirty="0" smtClean="0"/>
              <a:t>is a document that contains these rules; the XSLT </a:t>
            </a:r>
            <a:r>
              <a:rPr lang="en-US" i="1" baseline="0" dirty="0" smtClean="0"/>
              <a:t>processor </a:t>
            </a:r>
            <a:r>
              <a:rPr lang="en-US" i="0" baseline="0" dirty="0" smtClean="0"/>
              <a:t>is</a:t>
            </a:r>
            <a:r>
              <a:rPr lang="en-US" i="1" baseline="0" dirty="0" smtClean="0"/>
              <a:t> </a:t>
            </a:r>
            <a:r>
              <a:rPr lang="en-US" i="0" baseline="0" dirty="0" smtClean="0"/>
              <a:t>a program that applies the stylesheet to the original XML document and performs the transformation</a:t>
            </a:r>
          </a:p>
          <a:p>
            <a:pPr marL="171450" indent="-171450">
              <a:buFont typeface="Arial" panose="020B0604020202020204" pitchFamily="34" charset="0"/>
              <a:buChar char="•"/>
            </a:pPr>
            <a:r>
              <a:rPr lang="en-US" i="0" baseline="0" dirty="0" smtClean="0"/>
              <a:t>The XSLT stylesheet itself is a valid XML document, and must follow the rules for well-</a:t>
            </a:r>
            <a:r>
              <a:rPr lang="en-US" i="0" baseline="0" dirty="0" err="1" smtClean="0"/>
              <a:t>formedness</a:t>
            </a:r>
            <a:endParaRPr lang="en-US" i="1" baseline="0" dirty="0" smtClean="0"/>
          </a:p>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2</a:t>
            </a:fld>
            <a:endParaRPr lang="en-US"/>
          </a:p>
        </p:txBody>
      </p:sp>
    </p:spTree>
    <p:extLst>
      <p:ext uri="{BB962C8B-B14F-4D97-AF65-F5344CB8AC3E}">
        <p14:creationId xmlns:p14="http://schemas.microsoft.com/office/powerpoint/2010/main" val="2125188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8A7F74-1ADE-41E5-B9B1-9EFA3DECC123}" type="slidenum">
              <a:rPr lang="en-US" smtClean="0"/>
              <a:t>20</a:t>
            </a:fld>
            <a:endParaRPr lang="en-US"/>
          </a:p>
        </p:txBody>
      </p:sp>
    </p:spTree>
    <p:extLst>
      <p:ext uri="{BB962C8B-B14F-4D97-AF65-F5344CB8AC3E}">
        <p14:creationId xmlns:p14="http://schemas.microsoft.com/office/powerpoint/2010/main" val="876358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8A7F74-1ADE-41E5-B9B1-9EFA3DECC123}" type="slidenum">
              <a:rPr lang="en-US" smtClean="0"/>
              <a:t>21</a:t>
            </a:fld>
            <a:endParaRPr lang="en-US"/>
          </a:p>
        </p:txBody>
      </p:sp>
    </p:spTree>
    <p:extLst>
      <p:ext uri="{BB962C8B-B14F-4D97-AF65-F5344CB8AC3E}">
        <p14:creationId xmlns:p14="http://schemas.microsoft.com/office/powerpoint/2010/main" val="2241069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8A7F74-1ADE-41E5-B9B1-9EFA3DECC123}" type="slidenum">
              <a:rPr lang="en-US" smtClean="0"/>
              <a:t>22</a:t>
            </a:fld>
            <a:endParaRPr lang="en-US"/>
          </a:p>
        </p:txBody>
      </p:sp>
    </p:spTree>
    <p:extLst>
      <p:ext uri="{BB962C8B-B14F-4D97-AF65-F5344CB8AC3E}">
        <p14:creationId xmlns:p14="http://schemas.microsoft.com/office/powerpoint/2010/main" val="442718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8A7F74-1ADE-41E5-B9B1-9EFA3DECC123}" type="slidenum">
              <a:rPr lang="en-US" smtClean="0"/>
              <a:t>23</a:t>
            </a:fld>
            <a:endParaRPr lang="en-US"/>
          </a:p>
        </p:txBody>
      </p:sp>
    </p:spTree>
    <p:extLst>
      <p:ext uri="{BB962C8B-B14F-4D97-AF65-F5344CB8AC3E}">
        <p14:creationId xmlns:p14="http://schemas.microsoft.com/office/powerpoint/2010/main" val="3562914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dirty="0" smtClean="0">
                <a:effectLst/>
              </a:rPr>
              <a:t>The default rule for the </a:t>
            </a:r>
            <a:r>
              <a:rPr lang="en-US" b="1" dirty="0" smtClean="0">
                <a:effectLst/>
              </a:rPr>
              <a:t>root node</a:t>
            </a:r>
            <a:r>
              <a:rPr lang="en-US" dirty="0" smtClean="0">
                <a:effectLst/>
              </a:rPr>
              <a:t> and all </a:t>
            </a:r>
            <a:r>
              <a:rPr lang="en-US" b="1" dirty="0" smtClean="0">
                <a:effectLst/>
              </a:rPr>
              <a:t>element nodes</a:t>
            </a:r>
            <a:r>
              <a:rPr lang="en-US" dirty="0" smtClean="0">
                <a:effectLst/>
              </a:rPr>
              <a:t> is to process all children (ensuring that the whole tree gets processed recursively, from the root, to the outermost branches.</a:t>
            </a:r>
          </a:p>
          <a:p>
            <a:pPr marL="228600" lvl="0" indent="-228600">
              <a:buFont typeface="+mj-lt"/>
              <a:buAutoNum type="arabicPeriod"/>
            </a:pPr>
            <a:r>
              <a:rPr lang="en-US" sz="1200" kern="1200" dirty="0" smtClean="0">
                <a:solidFill>
                  <a:schemeClr val="tx1"/>
                </a:solidFill>
                <a:effectLst/>
                <a:latin typeface="+mn-lt"/>
                <a:ea typeface="+mn-ea"/>
                <a:cs typeface="+mn-cs"/>
              </a:rPr>
              <a:t>The default rule for attributes specifies that the </a:t>
            </a:r>
            <a:r>
              <a:rPr lang="en-US" sz="1200" i="1" kern="1200" dirty="0" smtClean="0">
                <a:solidFill>
                  <a:schemeClr val="tx1"/>
                </a:solidFill>
                <a:effectLst/>
                <a:latin typeface="+mn-lt"/>
                <a:ea typeface="+mn-ea"/>
                <a:cs typeface="+mn-cs"/>
              </a:rPr>
              <a:t>attribute value</a:t>
            </a:r>
            <a:r>
              <a:rPr lang="en-US" sz="1200" kern="1200" dirty="0" smtClean="0">
                <a:solidFill>
                  <a:schemeClr val="tx1"/>
                </a:solidFill>
                <a:effectLst/>
                <a:latin typeface="+mn-lt"/>
                <a:ea typeface="+mn-ea"/>
                <a:cs typeface="+mn-cs"/>
              </a:rPr>
              <a:t> is output into the results tree.</a:t>
            </a:r>
          </a:p>
          <a:p>
            <a:pPr marL="228600" lvl="0" indent="-228600">
              <a:buFont typeface="+mj-lt"/>
              <a:buAutoNum type="arabicPeriod"/>
            </a:pPr>
            <a:r>
              <a:rPr lang="en-US" sz="1200" kern="1200" dirty="0" smtClean="0">
                <a:solidFill>
                  <a:schemeClr val="tx1"/>
                </a:solidFill>
                <a:effectLst/>
                <a:latin typeface="+mn-lt"/>
                <a:ea typeface="+mn-ea"/>
                <a:cs typeface="+mn-cs"/>
              </a:rPr>
              <a:t>The default rule for text nodes specifies that text is output into the results tree.</a:t>
            </a:r>
          </a:p>
          <a:p>
            <a:pPr marL="228600" lvl="0" indent="-228600">
              <a:buFont typeface="+mj-lt"/>
              <a:buAutoNum type="arabicPeriod"/>
            </a:pPr>
            <a:r>
              <a:rPr lang="en-US" sz="1200" kern="1200" dirty="0" smtClean="0">
                <a:solidFill>
                  <a:schemeClr val="tx1"/>
                </a:solidFill>
                <a:effectLst/>
                <a:latin typeface="+mn-lt"/>
                <a:ea typeface="+mn-ea"/>
                <a:cs typeface="+mn-cs"/>
              </a:rPr>
              <a:t>The default rule for processing instructions and comments is that theses nodes are omitted from the results tree.</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Essentially, this means that by default, all elements in the XML input tree, beginning with the root, are processed, and that text content is output into the resulting document, while instructions and comments are left out.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Any template rules you place in your </a:t>
            </a:r>
            <a:r>
              <a:rPr lang="en-US" sz="1200" kern="1200" dirty="0" err="1" smtClean="0">
                <a:solidFill>
                  <a:schemeClr val="tx1"/>
                </a:solidFill>
                <a:effectLst/>
                <a:latin typeface="+mn-lt"/>
                <a:ea typeface="+mn-ea"/>
                <a:cs typeface="+mn-cs"/>
              </a:rPr>
              <a:t>stylesheet</a:t>
            </a:r>
            <a:r>
              <a:rPr lang="en-US" sz="1200" kern="1200" dirty="0" smtClean="0">
                <a:solidFill>
                  <a:schemeClr val="tx1"/>
                </a:solidFill>
                <a:effectLst/>
                <a:latin typeface="+mn-lt"/>
                <a:ea typeface="+mn-ea"/>
                <a:cs typeface="+mn-cs"/>
              </a:rPr>
              <a:t>, will override these default behaviors.  In XSLT, only the best matching rule will be applied to any given node, and more specific rules are better matches than general rules.</a:t>
            </a:r>
          </a:p>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24</a:t>
            </a:fld>
            <a:endParaRPr lang="en-US"/>
          </a:p>
        </p:txBody>
      </p:sp>
    </p:spTree>
    <p:extLst>
      <p:ext uri="{BB962C8B-B14F-4D97-AF65-F5344CB8AC3E}">
        <p14:creationId xmlns:p14="http://schemas.microsoft.com/office/powerpoint/2010/main" val="551628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25</a:t>
            </a:fld>
            <a:endParaRPr lang="en-US"/>
          </a:p>
        </p:txBody>
      </p:sp>
    </p:spTree>
    <p:extLst>
      <p:ext uri="{BB962C8B-B14F-4D97-AF65-F5344CB8AC3E}">
        <p14:creationId xmlns:p14="http://schemas.microsoft.com/office/powerpoint/2010/main" val="3649690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a:t>
            </a:r>
            <a:r>
              <a:rPr lang="en-US" dirty="0" err="1" smtClean="0"/>
              <a:t>xsl:template</a:t>
            </a:r>
            <a:r>
              <a:rPr lang="en-US" dirty="0" smtClean="0"/>
              <a:t> match=“front”/&gt; this</a:t>
            </a:r>
            <a:r>
              <a:rPr lang="en-US" baseline="0" dirty="0" smtClean="0"/>
              <a:t> is a rule—it prunes the tree and front and its children will not be output into the tree.  This suppresses it because the default rule is to process text and children.</a:t>
            </a: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26</a:t>
            </a:fld>
            <a:endParaRPr lang="en-US"/>
          </a:p>
        </p:txBody>
      </p:sp>
    </p:spTree>
    <p:extLst>
      <p:ext uri="{BB962C8B-B14F-4D97-AF65-F5344CB8AC3E}">
        <p14:creationId xmlns:p14="http://schemas.microsoft.com/office/powerpoint/2010/main" val="2539591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8A7F74-1ADE-41E5-B9B1-9EFA3DECC123}" type="slidenum">
              <a:rPr lang="en-US" smtClean="0"/>
              <a:t>27</a:t>
            </a:fld>
            <a:endParaRPr lang="en-US"/>
          </a:p>
        </p:txBody>
      </p:sp>
    </p:spTree>
    <p:extLst>
      <p:ext uri="{BB962C8B-B14F-4D97-AF65-F5344CB8AC3E}">
        <p14:creationId xmlns:p14="http://schemas.microsoft.com/office/powerpoint/2010/main" val="1877358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8A7F74-1ADE-41E5-B9B1-9EFA3DECC123}" type="slidenum">
              <a:rPr lang="en-US" smtClean="0"/>
              <a:t>28</a:t>
            </a:fld>
            <a:endParaRPr lang="en-US"/>
          </a:p>
        </p:txBody>
      </p:sp>
    </p:spTree>
    <p:extLst>
      <p:ext uri="{BB962C8B-B14F-4D97-AF65-F5344CB8AC3E}">
        <p14:creationId xmlns:p14="http://schemas.microsoft.com/office/powerpoint/2010/main" val="3058457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8A7F74-1ADE-41E5-B9B1-9EFA3DECC123}" type="slidenum">
              <a:rPr lang="en-US" smtClean="0"/>
              <a:t>29</a:t>
            </a:fld>
            <a:endParaRPr lang="en-US"/>
          </a:p>
        </p:txBody>
      </p:sp>
    </p:spTree>
    <p:extLst>
      <p:ext uri="{BB962C8B-B14F-4D97-AF65-F5344CB8AC3E}">
        <p14:creationId xmlns:p14="http://schemas.microsoft.com/office/powerpoint/2010/main" val="1802706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The </a:t>
            </a:r>
            <a:r>
              <a:rPr lang="en-US" dirty="0" err="1" smtClean="0">
                <a:effectLst/>
              </a:rPr>
              <a:t>eXtensible</a:t>
            </a:r>
            <a:r>
              <a:rPr lang="en-US" dirty="0" smtClean="0">
                <a:effectLst/>
              </a:rPr>
              <a:t> Markup Language (XML) is a markup language that defines a set of rules for encoding documents that is both human and machine-readable.  That is, XML is a standard for constructing your tags that describes the </a:t>
            </a:r>
            <a:r>
              <a:rPr lang="en-US" i="1" dirty="0" smtClean="0">
                <a:effectLst/>
              </a:rPr>
              <a:t>structure</a:t>
            </a:r>
            <a:r>
              <a:rPr lang="en-US" dirty="0" smtClean="0">
                <a:effectLst/>
              </a:rPr>
              <a:t> of a document, rather than just its appearance.  It is a simple, flexible and customizable. </a:t>
            </a:r>
          </a:p>
          <a:p>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markup language is a system for annotating a document that is syntactically distinguishable from the text.</a:t>
            </a:r>
          </a:p>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3</a:t>
            </a:fld>
            <a:endParaRPr lang="en-US"/>
          </a:p>
        </p:txBody>
      </p:sp>
    </p:spTree>
    <p:extLst>
      <p:ext uri="{BB962C8B-B14F-4D97-AF65-F5344CB8AC3E}">
        <p14:creationId xmlns:p14="http://schemas.microsoft.com/office/powerpoint/2010/main" val="2125188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30</a:t>
            </a:fld>
            <a:endParaRPr lang="en-US"/>
          </a:p>
        </p:txBody>
      </p:sp>
    </p:spTree>
    <p:extLst>
      <p:ext uri="{BB962C8B-B14F-4D97-AF65-F5344CB8AC3E}">
        <p14:creationId xmlns:p14="http://schemas.microsoft.com/office/powerpoint/2010/main" val="1802706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8A7F74-1ADE-41E5-B9B1-9EFA3DECC123}" type="slidenum">
              <a:rPr lang="en-US" smtClean="0"/>
              <a:t>31</a:t>
            </a:fld>
            <a:endParaRPr lang="en-US"/>
          </a:p>
        </p:txBody>
      </p:sp>
    </p:spTree>
    <p:extLst>
      <p:ext uri="{BB962C8B-B14F-4D97-AF65-F5344CB8AC3E}">
        <p14:creationId xmlns:p14="http://schemas.microsoft.com/office/powerpoint/2010/main" val="2832433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Elements and attribute names must follow these rules:</a:t>
            </a:r>
          </a:p>
          <a:p>
            <a:pPr lvl="0"/>
            <a:r>
              <a:rPr lang="en-US" sz="1200" kern="1200" dirty="0" smtClean="0">
                <a:solidFill>
                  <a:schemeClr val="tx1"/>
                </a:solidFill>
                <a:effectLst/>
                <a:latin typeface="+mn-lt"/>
                <a:ea typeface="+mn-ea"/>
                <a:cs typeface="+mn-cs"/>
              </a:rPr>
              <a:t>They may contain letters, numbers, ideographs</a:t>
            </a:r>
          </a:p>
          <a:p>
            <a:pPr lvl="0"/>
            <a:r>
              <a:rPr lang="en-US" sz="1200" kern="1200" dirty="0" smtClean="0">
                <a:solidFill>
                  <a:schemeClr val="tx1"/>
                </a:solidFill>
                <a:effectLst/>
                <a:latin typeface="+mn-lt"/>
                <a:ea typeface="+mn-ea"/>
                <a:cs typeface="+mn-cs"/>
              </a:rPr>
              <a:t>They may not contain white space, or punctuation other than hyphen, period, and underscore</a:t>
            </a:r>
          </a:p>
          <a:p>
            <a:pPr lvl="0"/>
            <a:r>
              <a:rPr lang="en-US" sz="1200" kern="1200" dirty="0" smtClean="0">
                <a:solidFill>
                  <a:schemeClr val="tx1"/>
                </a:solidFill>
                <a:effectLst/>
                <a:latin typeface="+mn-lt"/>
                <a:ea typeface="+mn-ea"/>
                <a:cs typeface="+mn-cs"/>
              </a:rPr>
              <a:t>They must begin with a letter or underscore.</a:t>
            </a:r>
          </a:p>
        </p:txBody>
      </p:sp>
      <p:sp>
        <p:nvSpPr>
          <p:cNvPr id="4" name="Slide Number Placeholder 3"/>
          <p:cNvSpPr>
            <a:spLocks noGrp="1"/>
          </p:cNvSpPr>
          <p:nvPr>
            <p:ph type="sldNum" sz="quarter" idx="10"/>
          </p:nvPr>
        </p:nvSpPr>
        <p:spPr/>
        <p:txBody>
          <a:bodyPr/>
          <a:lstStyle/>
          <a:p>
            <a:fld id="{668A7F74-1ADE-41E5-B9B1-9EFA3DECC123}" type="slidenum">
              <a:rPr lang="en-US" smtClean="0"/>
              <a:t>4</a:t>
            </a:fld>
            <a:endParaRPr lang="en-US"/>
          </a:p>
        </p:txBody>
      </p:sp>
    </p:spTree>
    <p:extLst>
      <p:ext uri="{BB962C8B-B14F-4D97-AF65-F5344CB8AC3E}">
        <p14:creationId xmlns:p14="http://schemas.microsoft.com/office/powerpoint/2010/main" val="2125188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Elements and attribute names must follow these rules:</a:t>
            </a:r>
          </a:p>
          <a:p>
            <a:pPr lvl="0"/>
            <a:r>
              <a:rPr lang="en-US" sz="1200" kern="1200" dirty="0" smtClean="0">
                <a:solidFill>
                  <a:schemeClr val="tx1"/>
                </a:solidFill>
                <a:effectLst/>
                <a:latin typeface="+mn-lt"/>
                <a:ea typeface="+mn-ea"/>
                <a:cs typeface="+mn-cs"/>
              </a:rPr>
              <a:t>They may contain letters, numbers, ideographs</a:t>
            </a:r>
          </a:p>
          <a:p>
            <a:pPr lvl="0"/>
            <a:r>
              <a:rPr lang="en-US" sz="1200" kern="1200" dirty="0" smtClean="0">
                <a:solidFill>
                  <a:schemeClr val="tx1"/>
                </a:solidFill>
                <a:effectLst/>
                <a:latin typeface="+mn-lt"/>
                <a:ea typeface="+mn-ea"/>
                <a:cs typeface="+mn-cs"/>
              </a:rPr>
              <a:t>They may not contain white space, or punctuation other than hyphen, period, and underscore</a:t>
            </a:r>
          </a:p>
          <a:p>
            <a:pPr lvl="0"/>
            <a:r>
              <a:rPr lang="en-US" sz="1200" kern="1200" dirty="0" smtClean="0">
                <a:solidFill>
                  <a:schemeClr val="tx1"/>
                </a:solidFill>
                <a:effectLst/>
                <a:latin typeface="+mn-lt"/>
                <a:ea typeface="+mn-ea"/>
                <a:cs typeface="+mn-cs"/>
              </a:rPr>
              <a:t>They must begin with a letter or underscore.</a:t>
            </a:r>
          </a:p>
        </p:txBody>
      </p:sp>
      <p:sp>
        <p:nvSpPr>
          <p:cNvPr id="4" name="Slide Number Placeholder 3"/>
          <p:cNvSpPr>
            <a:spLocks noGrp="1"/>
          </p:cNvSpPr>
          <p:nvPr>
            <p:ph type="sldNum" sz="quarter" idx="10"/>
          </p:nvPr>
        </p:nvSpPr>
        <p:spPr/>
        <p:txBody>
          <a:bodyPr/>
          <a:lstStyle/>
          <a:p>
            <a:fld id="{668A7F74-1ADE-41E5-B9B1-9EFA3DECC123}" type="slidenum">
              <a:rPr lang="en-US" smtClean="0"/>
              <a:t>5</a:t>
            </a:fld>
            <a:endParaRPr lang="en-US"/>
          </a:p>
        </p:txBody>
      </p:sp>
    </p:spTree>
    <p:extLst>
      <p:ext uri="{BB962C8B-B14F-4D97-AF65-F5344CB8AC3E}">
        <p14:creationId xmlns:p14="http://schemas.microsoft.com/office/powerpoint/2010/main" val="2125188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68A7F74-1ADE-41E5-B9B1-9EFA3DECC123}" type="slidenum">
              <a:rPr lang="en-US" smtClean="0"/>
              <a:t>6</a:t>
            </a:fld>
            <a:endParaRPr lang="en-US"/>
          </a:p>
        </p:txBody>
      </p:sp>
    </p:spTree>
    <p:extLst>
      <p:ext uri="{BB962C8B-B14F-4D97-AF65-F5344CB8AC3E}">
        <p14:creationId xmlns:p14="http://schemas.microsoft.com/office/powerpoint/2010/main" val="2125188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Basically an</a:t>
            </a:r>
            <a:r>
              <a:rPr lang="en-US" baseline="0" dirty="0" smtClean="0"/>
              <a:t> </a:t>
            </a:r>
            <a:r>
              <a:rPr lang="en-US" baseline="0" dirty="0" err="1" smtClean="0"/>
              <a:t>xslt</a:t>
            </a:r>
            <a:r>
              <a:rPr lang="en-US" baseline="0" dirty="0" smtClean="0"/>
              <a:t> stylesheet </a:t>
            </a:r>
            <a:r>
              <a:rPr lang="en-US" dirty="0" smtClean="0"/>
              <a:t>tells the</a:t>
            </a:r>
            <a:r>
              <a:rPr lang="en-US" baseline="0" dirty="0" smtClean="0"/>
              <a:t> processor to apply rules piece by piece, transforming the output</a:t>
            </a:r>
          </a:p>
          <a:p>
            <a:pPr marL="171450" indent="-171450">
              <a:buFont typeface="Arial" panose="020B0604020202020204" pitchFamily="34" charset="0"/>
              <a:buChar char="•"/>
            </a:pPr>
            <a:r>
              <a:rPr lang="en-US" baseline="0" dirty="0" smtClean="0"/>
              <a:t>The rules are called </a:t>
            </a:r>
            <a:r>
              <a:rPr lang="en-US" i="1" baseline="0" dirty="0" smtClean="0"/>
              <a:t>templates</a:t>
            </a:r>
          </a:p>
          <a:p>
            <a:pPr marL="628650" lvl="1" indent="-171450">
              <a:buFont typeface="Arial" panose="020B0604020202020204" pitchFamily="34" charset="0"/>
              <a:buChar char="•"/>
            </a:pPr>
            <a:r>
              <a:rPr lang="en-US" i="0" baseline="0" dirty="0" smtClean="0"/>
              <a:t>Each template comes with a set of conditions.  </a:t>
            </a:r>
            <a:r>
              <a:rPr lang="en-US" i="0" baseline="0" dirty="0" smtClean="0">
                <a:sym typeface="Wingdings" panose="05000000000000000000" pitchFamily="2" charset="2"/>
              </a:rPr>
              <a:t> N.B.: It sits quietly if it doesn’t match those conditions.  </a:t>
            </a:r>
          </a:p>
          <a:p>
            <a:pPr marL="0" lvl="0" indent="0">
              <a:buFont typeface="Arial" panose="020B0604020202020204" pitchFamily="34" charset="0"/>
              <a:buNone/>
            </a:pPr>
            <a:endParaRPr lang="en-US" i="0" baseline="0" dirty="0" smtClean="0">
              <a:sym typeface="Wingdings" panose="05000000000000000000" pitchFamily="2" charset="2"/>
            </a:endParaRPr>
          </a:p>
          <a:p>
            <a:pPr marL="0" lvl="0" indent="0">
              <a:buFont typeface="Arial" panose="020B0604020202020204" pitchFamily="34" charset="0"/>
              <a:buNone/>
            </a:pPr>
            <a:r>
              <a:rPr lang="en-US" i="0" baseline="0" dirty="0" smtClean="0">
                <a:sym typeface="Wingdings" panose="05000000000000000000" pitchFamily="2" charset="2"/>
              </a:rPr>
              <a:t>Let’s review what is going on here: The stylesheet looks for a </a:t>
            </a:r>
            <a:r>
              <a:rPr lang="en-US" i="1" baseline="0" dirty="0" smtClean="0">
                <a:sym typeface="Wingdings" panose="05000000000000000000" pitchFamily="2" charset="2"/>
              </a:rPr>
              <a:t>match </a:t>
            </a:r>
            <a:r>
              <a:rPr lang="en-US" i="0" baseline="0" dirty="0" smtClean="0">
                <a:sym typeface="Wingdings" panose="05000000000000000000" pitchFamily="2" charset="2"/>
              </a:rPr>
              <a:t>on the input tree for each condition, when it matches, it applies rules.</a:t>
            </a:r>
          </a:p>
          <a:p>
            <a:pPr marL="0" lvl="0" indent="0">
              <a:buFont typeface="Arial" panose="020B0604020202020204" pitchFamily="34" charset="0"/>
              <a:buNone/>
            </a:pPr>
            <a:endParaRPr lang="en-US" i="0" baseline="0" dirty="0" smtClean="0">
              <a:sym typeface="Wingdings" panose="05000000000000000000" pitchFamily="2" charset="2"/>
            </a:endParaRPr>
          </a:p>
          <a:p>
            <a:pPr marL="0" lvl="0" indent="0">
              <a:buFont typeface="Arial" panose="020B0604020202020204" pitchFamily="34" charset="0"/>
              <a:buNone/>
            </a:pPr>
            <a:r>
              <a:rPr lang="en-US" i="0" baseline="0" dirty="0" smtClean="0">
                <a:sym typeface="Wingdings" panose="05000000000000000000" pitchFamily="2" charset="2"/>
              </a:rPr>
              <a:t>In your stylesheets we will write the templates like this:</a:t>
            </a:r>
          </a:p>
          <a:p>
            <a:pPr marL="0" lvl="0" indent="0">
              <a:buFont typeface="Arial" panose="020B0604020202020204" pitchFamily="34" charset="0"/>
              <a:buNone/>
            </a:pPr>
            <a:endParaRPr lang="en-US" sz="1200" i="0" kern="1200" baseline="0" dirty="0" smtClean="0">
              <a:solidFill>
                <a:schemeClr val="tx1"/>
              </a:solidFill>
              <a:latin typeface="+mn-lt"/>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xsl:template</a:t>
            </a:r>
            <a:r>
              <a:rPr lang="en-US" sz="1200" kern="1200" dirty="0" smtClean="0">
                <a:solidFill>
                  <a:schemeClr val="tx1"/>
                </a:solidFill>
                <a:latin typeface="+mn-lt"/>
                <a:ea typeface="+mn-ea"/>
                <a:cs typeface="+mn-cs"/>
              </a:rPr>
              <a:t> match="</a:t>
            </a:r>
            <a:r>
              <a:rPr lang="en-US" sz="1200" kern="1200" dirty="0" err="1" smtClean="0">
                <a:solidFill>
                  <a:schemeClr val="tx1"/>
                </a:solidFill>
                <a:latin typeface="+mn-lt"/>
                <a:ea typeface="+mn-ea"/>
                <a:cs typeface="+mn-cs"/>
              </a:rPr>
              <a:t>lg</a:t>
            </a:r>
            <a:r>
              <a:rPr lang="en-US" sz="1200" kern="1200" dirty="0" smtClean="0">
                <a:solidFill>
                  <a:schemeClr val="tx1"/>
                </a:solidFill>
                <a:latin typeface="+mn-lt"/>
                <a:ea typeface="+mn-ea"/>
                <a:cs typeface="+mn-cs"/>
              </a:rPr>
              <a:t>"&gt; </a:t>
            </a:r>
            <a:r>
              <a:rPr lang="en-US"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sym typeface="Wingdings" panose="05000000000000000000" pitchFamily="2" charset="2"/>
              </a:rPr>
              <a:t></a:t>
            </a:r>
            <a:r>
              <a:rPr lang="en-US" sz="1200" kern="1200" dirty="0" smtClean="0">
                <a:solidFill>
                  <a:schemeClr val="tx1"/>
                </a:solidFill>
                <a:latin typeface="+mn-lt"/>
                <a:ea typeface="+mn-ea"/>
                <a:cs typeface="+mn-cs"/>
              </a:rPr>
              <a:t>This is the </a:t>
            </a:r>
            <a:r>
              <a:rPr lang="en-US" sz="1200" b="1" kern="1200" dirty="0" smtClean="0">
                <a:solidFill>
                  <a:schemeClr val="tx1"/>
                </a:solidFill>
                <a:latin typeface="+mn-lt"/>
                <a:ea typeface="+mn-ea"/>
                <a:cs typeface="+mn-cs"/>
              </a:rPr>
              <a:t>if</a:t>
            </a:r>
            <a:r>
              <a:rPr lang="en-US" sz="1200" kern="1200" dirty="0" smtClean="0">
                <a:solidFill>
                  <a:schemeClr val="tx1"/>
                </a:solidFill>
                <a:latin typeface="+mn-lt"/>
                <a:ea typeface="+mn-ea"/>
                <a:cs typeface="+mn-cs"/>
              </a:rPr>
              <a:t> statement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latin typeface="+mn-lt"/>
                <a:ea typeface="+mn-ea"/>
                <a:cs typeface="+mn-cs"/>
              </a:rPr>
              <a:t>&lt;html&gt;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&lt;head&gt;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&lt;title&gt;a poem&lt;/title&gt;   </a:t>
            </a:r>
            <a:r>
              <a:rPr lang="en-US" sz="1200" kern="1200" dirty="0" smtClean="0">
                <a:solidFill>
                  <a:schemeClr val="tx1"/>
                </a:solidFill>
                <a:latin typeface="+mn-lt"/>
                <a:ea typeface="+mn-ea"/>
                <a:cs typeface="+mn-cs"/>
                <a:sym typeface="Wingdings" panose="05000000000000000000" pitchFamily="2" charset="2"/>
              </a:rPr>
              <a:t></a:t>
            </a:r>
            <a:r>
              <a:rPr lang="en-US" sz="1200" i="0" kern="1200" dirty="0" smtClean="0">
                <a:solidFill>
                  <a:schemeClr val="tx1"/>
                </a:solidFill>
                <a:latin typeface="+mn-lt"/>
                <a:ea typeface="+mn-ea"/>
                <a:cs typeface="+mn-cs"/>
              </a:rPr>
              <a:t>These</a:t>
            </a:r>
            <a:r>
              <a:rPr lang="en-US" sz="1200" i="0" kern="1200" baseline="0" dirty="0" smtClean="0">
                <a:solidFill>
                  <a:schemeClr val="tx1"/>
                </a:solidFill>
                <a:latin typeface="+mn-lt"/>
                <a:ea typeface="+mn-ea"/>
                <a:cs typeface="+mn-cs"/>
              </a:rPr>
              <a:t> are the rules that would result in our first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&lt;/head&gt;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&lt;body&gt;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&lt;</a:t>
            </a:r>
            <a:r>
              <a:rPr lang="en-US" sz="1200" kern="1200" dirty="0" err="1" smtClean="0">
                <a:solidFill>
                  <a:schemeClr val="tx1"/>
                </a:solidFill>
                <a:latin typeface="+mn-lt"/>
                <a:ea typeface="+mn-ea"/>
                <a:cs typeface="+mn-cs"/>
              </a:rPr>
              <a:t>xsl:apply-templates</a:t>
            </a:r>
            <a:r>
              <a:rPr lang="en-US" sz="1200" kern="1200" dirty="0" smtClean="0">
                <a:solidFill>
                  <a:schemeClr val="tx1"/>
                </a:solidFill>
                <a:latin typeface="+mn-lt"/>
                <a:ea typeface="+mn-ea"/>
                <a:cs typeface="+mn-cs"/>
              </a:rPr>
              <a:t>/&gt;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&lt;/body&gt;</a:t>
            </a:r>
          </a:p>
          <a:p>
            <a:pPr marL="0" lvl="0" indent="0">
              <a:buFont typeface="Arial" panose="020B0604020202020204" pitchFamily="34" charset="0"/>
              <a:buNone/>
            </a:pPr>
            <a:r>
              <a:rPr lang="en-US" sz="1200" kern="1200" dirty="0" smtClean="0">
                <a:solidFill>
                  <a:schemeClr val="tx1"/>
                </a:solidFill>
                <a:latin typeface="+mn-lt"/>
                <a:ea typeface="+mn-ea"/>
                <a:cs typeface="+mn-cs"/>
              </a:rPr>
              <a:t>&lt;/html&gt;</a:t>
            </a:r>
            <a:endParaRPr lang="en-US" sz="1200" i="1" kern="1200" dirty="0" smtClean="0">
              <a:solidFill>
                <a:schemeClr val="tx1"/>
              </a:solidFill>
              <a:latin typeface="+mn-lt"/>
              <a:ea typeface="+mn-ea"/>
              <a:cs typeface="+mn-cs"/>
            </a:endParaRPr>
          </a:p>
          <a:p>
            <a:pPr marL="0" lvl="0" indent="0">
              <a:buFont typeface="Arial" panose="020B0604020202020204" pitchFamily="34" charset="0"/>
              <a:buNone/>
            </a:pPr>
            <a:r>
              <a:rPr lang="en-US" sz="1200" i="1" kern="1200" dirty="0" smtClean="0">
                <a:solidFill>
                  <a:schemeClr val="tx1"/>
                </a:solidFill>
                <a:latin typeface="+mn-lt"/>
                <a:ea typeface="+mn-ea"/>
                <a:cs typeface="+mn-cs"/>
              </a:rPr>
              <a:t>&lt;</a:t>
            </a:r>
            <a:r>
              <a:rPr lang="en-US" sz="1200" i="0" kern="1200" dirty="0" smtClean="0">
                <a:solidFill>
                  <a:schemeClr val="tx1"/>
                </a:solidFill>
                <a:latin typeface="+mn-lt"/>
                <a:ea typeface="+mn-ea"/>
                <a:cs typeface="+mn-cs"/>
              </a:rPr>
              <a:t>/</a:t>
            </a:r>
            <a:r>
              <a:rPr lang="en-US" sz="1200" i="0" kern="1200" dirty="0" err="1" smtClean="0">
                <a:solidFill>
                  <a:schemeClr val="tx1"/>
                </a:solidFill>
                <a:latin typeface="+mn-lt"/>
                <a:ea typeface="+mn-ea"/>
                <a:cs typeface="+mn-cs"/>
              </a:rPr>
              <a:t>xsl:template</a:t>
            </a:r>
            <a:r>
              <a:rPr lang="en-US" sz="1200" i="0" kern="1200" dirty="0" smtClean="0">
                <a:solidFill>
                  <a:schemeClr val="tx1"/>
                </a:solidFill>
                <a:latin typeface="+mn-lt"/>
                <a:ea typeface="+mn-ea"/>
                <a:cs typeface="+mn-cs"/>
              </a:rPr>
              <a:t>&gt;</a:t>
            </a:r>
            <a:endParaRPr lang="en-US" sz="1200" i="1"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68A7F74-1ADE-41E5-B9B1-9EFA3DECC123}" type="slidenum">
              <a:rPr lang="en-US" smtClean="0"/>
              <a:t>7</a:t>
            </a:fld>
            <a:endParaRPr lang="en-US"/>
          </a:p>
        </p:txBody>
      </p:sp>
    </p:spTree>
    <p:extLst>
      <p:ext uri="{BB962C8B-B14F-4D97-AF65-F5344CB8AC3E}">
        <p14:creationId xmlns:p14="http://schemas.microsoft.com/office/powerpoint/2010/main" val="3417349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template has two parts: a pattern (x-path)</a:t>
            </a:r>
            <a:r>
              <a:rPr lang="en-US" baseline="0" dirty="0" smtClean="0"/>
              <a:t> that identifies the nodes in the XML document that the template can be applied to, and then the instructions about the actual transformation that should take place.  When a node in the source tree matches a template’s pattern, the content of that template is created in the result tree.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8</a:t>
            </a:fld>
            <a:endParaRPr lang="en-US"/>
          </a:p>
        </p:txBody>
      </p:sp>
    </p:spTree>
    <p:extLst>
      <p:ext uri="{BB962C8B-B14F-4D97-AF65-F5344CB8AC3E}">
        <p14:creationId xmlns:p14="http://schemas.microsoft.com/office/powerpoint/2010/main" val="1407758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XSLT is itself a valid XML document, and must follow the rules of “well-</a:t>
            </a:r>
            <a:r>
              <a:rPr lang="en-US" dirty="0" err="1" smtClean="0"/>
              <a:t>formedness</a:t>
            </a:r>
            <a:r>
              <a:rPr lang="en-US" dirty="0" smtClean="0"/>
              <a:t>.”  </a:t>
            </a:r>
          </a:p>
          <a:p>
            <a:r>
              <a:rPr lang="en-US" dirty="0" smtClean="0"/>
              <a:t>It contains</a:t>
            </a:r>
            <a:r>
              <a:rPr lang="en-US" baseline="0" dirty="0" smtClean="0"/>
              <a:t> special elements</a:t>
            </a:r>
            <a:endParaRPr lang="en-US" dirty="0" smtClean="0"/>
          </a:p>
          <a:p>
            <a:r>
              <a:rPr lang="en-US" dirty="0" smtClean="0"/>
              <a:t>The processor reads the XML document as a node tree and matches those nodes against</a:t>
            </a:r>
            <a:r>
              <a:rPr lang="en-US" baseline="0" dirty="0" smtClean="0"/>
              <a:t> the rules in the stylesheet to produce the out put document.</a:t>
            </a:r>
          </a:p>
        </p:txBody>
      </p:sp>
      <p:sp>
        <p:nvSpPr>
          <p:cNvPr id="4" name="Slide Number Placeholder 3"/>
          <p:cNvSpPr>
            <a:spLocks noGrp="1"/>
          </p:cNvSpPr>
          <p:nvPr>
            <p:ph type="sldNum" sz="quarter" idx="10"/>
          </p:nvPr>
        </p:nvSpPr>
        <p:spPr/>
        <p:txBody>
          <a:bodyPr/>
          <a:lstStyle/>
          <a:p>
            <a:fld id="{668A7F74-1ADE-41E5-B9B1-9EFA3DECC123}" type="slidenum">
              <a:rPr lang="en-US" smtClean="0"/>
              <a:t>9</a:t>
            </a:fld>
            <a:endParaRPr lang="en-US"/>
          </a:p>
        </p:txBody>
      </p:sp>
    </p:spTree>
    <p:extLst>
      <p:ext uri="{BB962C8B-B14F-4D97-AF65-F5344CB8AC3E}">
        <p14:creationId xmlns:p14="http://schemas.microsoft.com/office/powerpoint/2010/main" val="3637506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4/24/17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4/24/17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4/24/17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4/24/17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4/24/17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4/24/17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4/24/17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4/24/17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4/24/17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4/24/17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4/24/17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20066"/>
            <a:ext cx="7772400" cy="1463040"/>
          </a:xfrm>
        </p:spPr>
        <p:txBody>
          <a:bodyPr/>
          <a:lstStyle/>
          <a:p>
            <a:r>
              <a:rPr lang="en-US" dirty="0" smtClean="0"/>
              <a:t>Introduction to XSLT for </a:t>
            </a:r>
            <a:r>
              <a:rPr lang="en-US" dirty="0" err="1" smtClean="0"/>
              <a:t>tei</a:t>
            </a:r>
            <a:endParaRPr lang="en-US" dirty="0"/>
          </a:p>
        </p:txBody>
      </p:sp>
      <p:pic>
        <p:nvPicPr>
          <p:cNvPr id="7" name="Picture Placeholder 6"/>
          <p:cNvPicPr>
            <a:picLocks noGrp="1" noChangeAspect="1"/>
          </p:cNvPicPr>
          <p:nvPr>
            <p:ph type="pic" idx="1"/>
          </p:nvPr>
        </p:nvPicPr>
        <p:blipFill>
          <a:blip r:embed="rId3"/>
          <a:srcRect t="24785" b="24785"/>
          <a:stretch>
            <a:fillRect/>
          </a:stretch>
        </p:blipFill>
        <p:spPr>
          <a:prstGeom prst="rect">
            <a:avLst/>
          </a:prstGeom>
        </p:spPr>
      </p:pic>
      <p:sp>
        <p:nvSpPr>
          <p:cNvPr id="3" name="Subtitle 2"/>
          <p:cNvSpPr>
            <a:spLocks noGrp="1"/>
          </p:cNvSpPr>
          <p:nvPr>
            <p:ph type="body" sz="half" idx="2"/>
          </p:nvPr>
        </p:nvSpPr>
        <p:spPr>
          <a:xfrm>
            <a:off x="7797490" y="3282993"/>
            <a:ext cx="4311294" cy="1463040"/>
          </a:xfrm>
        </p:spPr>
        <p:txBody>
          <a:bodyPr>
            <a:normAutofit/>
          </a:bodyPr>
          <a:lstStyle/>
          <a:p>
            <a:r>
              <a:rPr lang="en-US" dirty="0" smtClean="0"/>
              <a:t>Part 1: Templates and Default Processing Rules.</a:t>
            </a:r>
          </a:p>
          <a:p>
            <a:endParaRPr lang="en-US" dirty="0" smtClean="0"/>
          </a:p>
          <a:p>
            <a:r>
              <a:rPr lang="en-US" sz="1400" dirty="0" smtClean="0"/>
              <a:t>A gentle introduction to stylesheets as adapted from the Women Writers Project and Further Adventures in XML</a:t>
            </a:r>
            <a:endParaRPr lang="en-US" sz="1400" dirty="0"/>
          </a:p>
        </p:txBody>
      </p:sp>
      <p:pic>
        <p:nvPicPr>
          <p:cNvPr id="4" name="Picture 3"/>
          <p:cNvPicPr>
            <a:picLocks noChangeAspect="1"/>
          </p:cNvPicPr>
          <p:nvPr/>
        </p:nvPicPr>
        <p:blipFill>
          <a:blip r:embed="rId4"/>
          <a:stretch>
            <a:fillRect/>
          </a:stretch>
        </p:blipFill>
        <p:spPr>
          <a:xfrm>
            <a:off x="9512117" y="5227776"/>
            <a:ext cx="1723810" cy="847619"/>
          </a:xfrm>
          <a:prstGeom prst="rect">
            <a:avLst/>
          </a:prstGeom>
        </p:spPr>
      </p:pic>
      <p:pic>
        <p:nvPicPr>
          <p:cNvPr id="5" name="Picture 4"/>
          <p:cNvPicPr>
            <a:picLocks noChangeAspect="1"/>
          </p:cNvPicPr>
          <p:nvPr/>
        </p:nvPicPr>
        <p:blipFill>
          <a:blip r:embed="rId5"/>
          <a:stretch>
            <a:fillRect/>
          </a:stretch>
        </p:blipFill>
        <p:spPr>
          <a:xfrm>
            <a:off x="8447049" y="5227776"/>
            <a:ext cx="847619" cy="1047619"/>
          </a:xfrm>
          <a:prstGeom prst="rect">
            <a:avLst/>
          </a:prstGeom>
        </p:spPr>
      </p:pic>
    </p:spTree>
    <p:extLst>
      <p:ext uri="{BB962C8B-B14F-4D97-AF65-F5344CB8AC3E}">
        <p14:creationId xmlns:p14="http://schemas.microsoft.com/office/powerpoint/2010/main" val="5256064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Quick word about Namespaces</a:t>
            </a:r>
            <a:endParaRPr lang="en-US" dirty="0"/>
          </a:p>
        </p:txBody>
      </p:sp>
      <p:sp>
        <p:nvSpPr>
          <p:cNvPr id="4" name="Rectangle 1"/>
          <p:cNvSpPr>
            <a:spLocks noGrp="1" noChangeArrowheads="1"/>
          </p:cNvSpPr>
          <p:nvPr>
            <p:ph idx="1"/>
          </p:nvPr>
        </p:nvSpPr>
        <p:spPr bwMode="auto">
          <a:xfrm>
            <a:off x="457266" y="2098597"/>
            <a:ext cx="5179416" cy="677084"/>
          </a:xfrm>
          <a:prstGeom prst="rect">
            <a:avLst/>
          </a:prstGeom>
          <a:noFill/>
          <a:ln>
            <a:noFill/>
          </a:ln>
          <a:effectLst/>
        </p:spPr>
        <p:txBody>
          <a:bodyPr vert="horz" wrap="square" lIns="158700" tIns="76176"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nvGrpSpPr>
          <p:cNvPr id="7" name="Group 6"/>
          <p:cNvGrpSpPr/>
          <p:nvPr/>
        </p:nvGrpSpPr>
        <p:grpSpPr>
          <a:xfrm>
            <a:off x="970366" y="1907476"/>
            <a:ext cx="10602664" cy="3229493"/>
            <a:chOff x="970366" y="1907476"/>
            <a:chExt cx="10602664" cy="3229493"/>
          </a:xfrm>
        </p:grpSpPr>
        <p:sp>
          <p:nvSpPr>
            <p:cNvPr id="5" name="TextBox 4"/>
            <p:cNvSpPr txBox="1"/>
            <p:nvPr/>
          </p:nvSpPr>
          <p:spPr>
            <a:xfrm>
              <a:off x="970366" y="1997648"/>
              <a:ext cx="4537885" cy="3139321"/>
            </a:xfrm>
            <a:prstGeom prst="rect">
              <a:avLst/>
            </a:prstGeom>
            <a:noFill/>
          </p:spPr>
          <p:txBody>
            <a:bodyPr wrap="square" rtlCol="0">
              <a:spAutoFit/>
            </a:bodyPr>
            <a:lstStyle/>
            <a:p>
              <a:r>
                <a:rPr lang="en-US" smtClean="0"/>
                <a:t>books.xml</a:t>
              </a:r>
              <a:endParaRPr lang="en-US" dirty="0" smtClean="0"/>
            </a:p>
            <a:p>
              <a:endParaRPr lang="en-US" dirty="0"/>
            </a:p>
            <a:p>
              <a:r>
                <a:rPr lang="en-US" dirty="0" smtClean="0"/>
                <a:t>&lt;book&gt;</a:t>
              </a:r>
            </a:p>
            <a:p>
              <a:r>
                <a:rPr lang="en-US" dirty="0" smtClean="0"/>
                <a:t>	&lt;title&gt;Collected fictions&lt;/title&gt;</a:t>
              </a:r>
            </a:p>
            <a:p>
              <a:r>
                <a:rPr lang="en-US" dirty="0"/>
                <a:t>	</a:t>
              </a:r>
              <a:r>
                <a:rPr lang="en-US" dirty="0" smtClean="0"/>
                <a:t>&lt;author&gt;Jorge Luis Borges&lt;/author&gt;</a:t>
              </a:r>
            </a:p>
            <a:p>
              <a:r>
                <a:rPr lang="en-US" dirty="0"/>
                <a:t>	</a:t>
              </a:r>
              <a:r>
                <a:rPr lang="en-US" dirty="0" smtClean="0"/>
                <a:t>&lt;publisher&gt;Penguin Books&lt;/publisher&gt;</a:t>
              </a:r>
            </a:p>
            <a:p>
              <a:r>
                <a:rPr lang="en-US" dirty="0"/>
                <a:t>	</a:t>
              </a:r>
              <a:r>
                <a:rPr lang="en-US" dirty="0" smtClean="0"/>
                <a:t>&lt;</a:t>
              </a:r>
              <a:r>
                <a:rPr lang="en-US" dirty="0" smtClean="0">
                  <a:solidFill>
                    <a:srgbClr val="FF0000"/>
                  </a:solidFill>
                </a:rPr>
                <a:t>date</a:t>
              </a:r>
              <a:r>
                <a:rPr lang="en-US" dirty="0" smtClean="0"/>
                <a:t>&gt;1999&lt;/</a:t>
              </a:r>
              <a:r>
                <a:rPr lang="en-US" dirty="0" smtClean="0">
                  <a:solidFill>
                    <a:srgbClr val="FF0000"/>
                  </a:solidFill>
                </a:rPr>
                <a:t>date</a:t>
              </a:r>
              <a:r>
                <a:rPr lang="en-US" dirty="0" smtClean="0"/>
                <a:t>&gt;</a:t>
              </a:r>
            </a:p>
            <a:p>
              <a:r>
                <a:rPr lang="en-US" dirty="0"/>
                <a:t>	</a:t>
              </a:r>
              <a:r>
                <a:rPr lang="en-US" dirty="0" smtClean="0"/>
                <a:t>&lt;</a:t>
              </a:r>
              <a:r>
                <a:rPr lang="en-US" dirty="0" smtClean="0">
                  <a:solidFill>
                    <a:srgbClr val="FF0000"/>
                  </a:solidFill>
                </a:rPr>
                <a:t>id</a:t>
              </a:r>
              <a:r>
                <a:rPr lang="en-US" dirty="0" smtClean="0"/>
                <a:t>&gt;</a:t>
              </a:r>
              <a:r>
                <a:rPr lang="de-DE" dirty="0" smtClean="0"/>
                <a:t>PQ7797</a:t>
              </a:r>
              <a:r>
                <a:rPr lang="de-DE" dirty="0"/>
                <a:t>.B635 A24 </a:t>
              </a:r>
              <a:r>
                <a:rPr lang="de-DE" dirty="0" smtClean="0"/>
                <a:t>1998&lt;</a:t>
              </a:r>
              <a:r>
                <a:rPr lang="en-US" dirty="0" smtClean="0"/>
                <a:t>/</a:t>
              </a:r>
              <a:r>
                <a:rPr lang="en-US" dirty="0" smtClean="0">
                  <a:solidFill>
                    <a:srgbClr val="FF0000"/>
                  </a:solidFill>
                </a:rPr>
                <a:t>id</a:t>
              </a:r>
              <a:r>
                <a:rPr lang="en-US" dirty="0" smtClean="0"/>
                <a:t>&gt; </a:t>
              </a:r>
            </a:p>
            <a:p>
              <a:r>
                <a:rPr lang="en-US" dirty="0" smtClean="0"/>
                <a:t>&lt;/book&gt;</a:t>
              </a:r>
            </a:p>
            <a:p>
              <a:endParaRPr lang="en-US" dirty="0"/>
            </a:p>
            <a:p>
              <a:endParaRPr lang="en-US" dirty="0" smtClean="0"/>
            </a:p>
          </p:txBody>
        </p:sp>
        <p:sp>
          <p:nvSpPr>
            <p:cNvPr id="6" name="TextBox 5"/>
            <p:cNvSpPr txBox="1"/>
            <p:nvPr/>
          </p:nvSpPr>
          <p:spPr>
            <a:xfrm>
              <a:off x="7144733" y="1907476"/>
              <a:ext cx="4428297" cy="3139321"/>
            </a:xfrm>
            <a:prstGeom prst="rect">
              <a:avLst/>
            </a:prstGeom>
            <a:noFill/>
          </p:spPr>
          <p:txBody>
            <a:bodyPr wrap="square" rtlCol="0">
              <a:spAutoFit/>
            </a:bodyPr>
            <a:lstStyle/>
            <a:p>
              <a:r>
                <a:rPr lang="en-US" dirty="0" err="1" smtClean="0"/>
                <a:t>authors.xml</a:t>
              </a:r>
              <a:endParaRPr lang="en-US" dirty="0" smtClean="0"/>
            </a:p>
            <a:p>
              <a:endParaRPr lang="en-US" dirty="0"/>
            </a:p>
            <a:p>
              <a:r>
                <a:rPr lang="en-US" dirty="0" smtClean="0"/>
                <a:t>&lt;author&gt;</a:t>
              </a:r>
            </a:p>
            <a:p>
              <a:r>
                <a:rPr lang="en-US" dirty="0" smtClean="0"/>
                <a:t>	&lt;title&gt;Collected fictions&lt;/title&gt;</a:t>
              </a:r>
            </a:p>
            <a:p>
              <a:r>
                <a:rPr lang="en-US" dirty="0"/>
                <a:t>	</a:t>
              </a:r>
              <a:r>
                <a:rPr lang="en-US" dirty="0" smtClean="0"/>
                <a:t>&lt;</a:t>
              </a:r>
              <a:r>
                <a:rPr lang="en-US" dirty="0" err="1" smtClean="0"/>
                <a:t>first_name</a:t>
              </a:r>
              <a:r>
                <a:rPr lang="en-US" dirty="0" smtClean="0"/>
                <a:t>&gt;Jorge&lt;/</a:t>
              </a:r>
              <a:r>
                <a:rPr lang="en-US" dirty="0" err="1" smtClean="0"/>
                <a:t>first_name</a:t>
              </a:r>
              <a:r>
                <a:rPr lang="en-US" dirty="0" smtClean="0"/>
                <a:t>&gt;</a:t>
              </a:r>
            </a:p>
            <a:p>
              <a:r>
                <a:rPr lang="en-US" dirty="0"/>
                <a:t>	</a:t>
              </a:r>
              <a:r>
                <a:rPr lang="en-US" dirty="0" smtClean="0"/>
                <a:t>&lt;</a:t>
              </a:r>
              <a:r>
                <a:rPr lang="en-US" dirty="0" err="1" smtClean="0"/>
                <a:t>last_name</a:t>
              </a:r>
              <a:r>
                <a:rPr lang="en-US" dirty="0" smtClean="0"/>
                <a:t>&gt;Borges&lt;/</a:t>
              </a:r>
              <a:r>
                <a:rPr lang="en-US" dirty="0" err="1" smtClean="0"/>
                <a:t>last_name</a:t>
              </a:r>
              <a:r>
                <a:rPr lang="en-US" dirty="0" smtClean="0"/>
                <a:t>&gt;</a:t>
              </a:r>
            </a:p>
            <a:p>
              <a:r>
                <a:rPr lang="en-US" dirty="0"/>
                <a:t>	</a:t>
              </a:r>
              <a:r>
                <a:rPr lang="en-US" dirty="0" smtClean="0"/>
                <a:t>&lt;</a:t>
              </a:r>
              <a:r>
                <a:rPr lang="en-US" dirty="0" smtClean="0">
                  <a:solidFill>
                    <a:srgbClr val="FF0000"/>
                  </a:solidFill>
                </a:rPr>
                <a:t>date</a:t>
              </a:r>
              <a:r>
                <a:rPr lang="en-US" dirty="0" smtClean="0"/>
                <a:t>&gt;1899-1986&lt;/</a:t>
              </a:r>
              <a:r>
                <a:rPr lang="en-US" dirty="0" smtClean="0">
                  <a:solidFill>
                    <a:srgbClr val="FF0000"/>
                  </a:solidFill>
                </a:rPr>
                <a:t>date</a:t>
              </a:r>
              <a:r>
                <a:rPr lang="en-US" dirty="0" smtClean="0"/>
                <a:t>&gt;</a:t>
              </a:r>
            </a:p>
            <a:p>
              <a:r>
                <a:rPr lang="en-US" dirty="0"/>
                <a:t>	</a:t>
              </a:r>
              <a:r>
                <a:rPr lang="en-US" dirty="0" smtClean="0"/>
                <a:t>&lt;</a:t>
              </a:r>
              <a:r>
                <a:rPr lang="en-US" dirty="0" smtClean="0">
                  <a:solidFill>
                    <a:srgbClr val="FF0000"/>
                  </a:solidFill>
                </a:rPr>
                <a:t>id</a:t>
              </a:r>
              <a:r>
                <a:rPr lang="en-US" dirty="0" smtClean="0"/>
                <a:t>&gt;79007035&lt;/</a:t>
              </a:r>
              <a:r>
                <a:rPr lang="en-US" dirty="0" smtClean="0">
                  <a:solidFill>
                    <a:srgbClr val="FF0000"/>
                  </a:solidFill>
                </a:rPr>
                <a:t>id</a:t>
              </a:r>
              <a:r>
                <a:rPr lang="en-US" dirty="0" smtClean="0"/>
                <a:t>&gt; </a:t>
              </a:r>
            </a:p>
            <a:p>
              <a:r>
                <a:rPr lang="en-US" dirty="0" smtClean="0"/>
                <a:t>&lt;/authors&gt;</a:t>
              </a:r>
            </a:p>
            <a:p>
              <a:endParaRPr lang="en-US" dirty="0"/>
            </a:p>
            <a:p>
              <a:endParaRPr lang="en-US" dirty="0" smtClean="0"/>
            </a:p>
          </p:txBody>
        </p:sp>
        <p:sp>
          <p:nvSpPr>
            <p:cNvPr id="3" name="TextBox 2"/>
            <p:cNvSpPr txBox="1"/>
            <p:nvPr/>
          </p:nvSpPr>
          <p:spPr>
            <a:xfrm>
              <a:off x="5408363" y="3281850"/>
              <a:ext cx="1512627"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Namespaces allow us to disambiguate like things</a:t>
              </a:r>
              <a:endParaRPr lang="en-US" dirty="0"/>
            </a:p>
          </p:txBody>
        </p:sp>
        <p:cxnSp>
          <p:nvCxnSpPr>
            <p:cNvPr id="8" name="Straight Arrow Connector 7"/>
            <p:cNvCxnSpPr>
              <a:stCxn id="3" idx="1"/>
            </p:cNvCxnSpPr>
            <p:nvPr/>
          </p:nvCxnSpPr>
          <p:spPr>
            <a:xfrm flipH="1" flipV="1">
              <a:off x="3596063" y="3838340"/>
              <a:ext cx="1812300" cy="43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3" idx="3"/>
            </p:cNvCxnSpPr>
            <p:nvPr/>
          </p:nvCxnSpPr>
          <p:spPr>
            <a:xfrm flipV="1">
              <a:off x="6920990" y="3766995"/>
              <a:ext cx="770585" cy="1150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3" idx="1"/>
            </p:cNvCxnSpPr>
            <p:nvPr/>
          </p:nvCxnSpPr>
          <p:spPr>
            <a:xfrm flipH="1">
              <a:off x="4908909" y="3882015"/>
              <a:ext cx="499454" cy="2274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17" name="Straight Arrow Connector 16"/>
          <p:cNvCxnSpPr>
            <a:stCxn id="3" idx="3"/>
          </p:cNvCxnSpPr>
          <p:nvPr/>
        </p:nvCxnSpPr>
        <p:spPr>
          <a:xfrm>
            <a:off x="6920990" y="3882015"/>
            <a:ext cx="799123" cy="184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77962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Quick word about Namespaces</a:t>
            </a:r>
            <a:endParaRPr lang="en-US" dirty="0"/>
          </a:p>
        </p:txBody>
      </p:sp>
      <p:sp>
        <p:nvSpPr>
          <p:cNvPr id="4" name="Rectangle 1"/>
          <p:cNvSpPr>
            <a:spLocks noGrp="1" noChangeArrowheads="1"/>
          </p:cNvSpPr>
          <p:nvPr>
            <p:ph idx="1"/>
          </p:nvPr>
        </p:nvSpPr>
        <p:spPr bwMode="auto">
          <a:xfrm>
            <a:off x="457266" y="2098597"/>
            <a:ext cx="5179416" cy="677084"/>
          </a:xfrm>
          <a:prstGeom prst="rect">
            <a:avLst/>
          </a:prstGeom>
          <a:noFill/>
          <a:ln>
            <a:noFill/>
          </a:ln>
          <a:effectLst/>
        </p:spPr>
        <p:txBody>
          <a:bodyPr vert="horz" wrap="square" lIns="158700" tIns="76176"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2492693" y="2064434"/>
            <a:ext cx="6354755" cy="3970318"/>
          </a:xfrm>
          <a:prstGeom prst="rect">
            <a:avLst/>
          </a:prstGeom>
          <a:noFill/>
        </p:spPr>
        <p:txBody>
          <a:bodyPr wrap="square" rtlCol="0">
            <a:spAutoFit/>
          </a:bodyPr>
          <a:lstStyle/>
          <a:p>
            <a:r>
              <a:rPr lang="en-US" dirty="0"/>
              <a:t>&lt;?xml version="1.0" encoding="UTF-8"?&gt;</a:t>
            </a:r>
            <a:br>
              <a:rPr lang="en-US" dirty="0"/>
            </a:br>
            <a:r>
              <a:rPr lang="en-US" dirty="0"/>
              <a:t>&lt;</a:t>
            </a:r>
            <a:r>
              <a:rPr lang="en-US" dirty="0">
                <a:solidFill>
                  <a:srgbClr val="FF0000"/>
                </a:solidFill>
              </a:rPr>
              <a:t>authors </a:t>
            </a:r>
            <a:r>
              <a:rPr lang="en-US" dirty="0" err="1">
                <a:solidFill>
                  <a:srgbClr val="FF0000"/>
                </a:solidFill>
              </a:rPr>
              <a:t>xmlns</a:t>
            </a:r>
            <a:r>
              <a:rPr lang="en-US" dirty="0">
                <a:solidFill>
                  <a:srgbClr val="FF0000"/>
                </a:solidFill>
              </a:rPr>
              <a:t>="http://</a:t>
            </a:r>
            <a:r>
              <a:rPr lang="en-US" dirty="0" err="1">
                <a:solidFill>
                  <a:srgbClr val="FF0000"/>
                </a:solidFill>
              </a:rPr>
              <a:t>www.alex.org</a:t>
            </a:r>
            <a:r>
              <a:rPr lang="en-US" dirty="0">
                <a:solidFill>
                  <a:srgbClr val="FF0000"/>
                </a:solidFill>
              </a:rPr>
              <a:t>/authors/"</a:t>
            </a:r>
            <a:br>
              <a:rPr lang="en-US" dirty="0">
                <a:solidFill>
                  <a:srgbClr val="FF0000"/>
                </a:solidFill>
              </a:rPr>
            </a:br>
            <a:r>
              <a:rPr lang="en-US" dirty="0">
                <a:solidFill>
                  <a:srgbClr val="FF0000"/>
                </a:solidFill>
              </a:rPr>
              <a:t>    </a:t>
            </a:r>
            <a:r>
              <a:rPr lang="en-US" dirty="0" err="1">
                <a:solidFill>
                  <a:srgbClr val="FF0000"/>
                </a:solidFill>
              </a:rPr>
              <a:t>xmlns:book</a:t>
            </a:r>
            <a:r>
              <a:rPr lang="en-US" dirty="0">
                <a:solidFill>
                  <a:srgbClr val="FF0000"/>
                </a:solidFill>
              </a:rPr>
              <a:t>="http://</a:t>
            </a:r>
            <a:r>
              <a:rPr lang="en-US" dirty="0" err="1" smtClean="0">
                <a:solidFill>
                  <a:srgbClr val="FF0000"/>
                </a:solidFill>
              </a:rPr>
              <a:t>www.may.edu</a:t>
            </a:r>
            <a:r>
              <a:rPr lang="en-US" dirty="0" smtClean="0">
                <a:solidFill>
                  <a:srgbClr val="FF0000"/>
                </a:solidFill>
              </a:rPr>
              <a:t>/</a:t>
            </a:r>
            <a:r>
              <a:rPr lang="en-US" dirty="0">
                <a:solidFill>
                  <a:srgbClr val="FF0000"/>
                </a:solidFill>
              </a:rPr>
              <a:t>books"</a:t>
            </a:r>
            <a:r>
              <a:rPr lang="en-US" dirty="0"/>
              <a:t>&gt;</a:t>
            </a:r>
            <a:br>
              <a:rPr lang="en-US" dirty="0"/>
            </a:br>
            <a:r>
              <a:rPr lang="en-US" dirty="0"/>
              <a:t>    &lt;</a:t>
            </a:r>
            <a:r>
              <a:rPr lang="en-US" dirty="0" err="1"/>
              <a:t>first_name</a:t>
            </a:r>
            <a:r>
              <a:rPr lang="en-US" dirty="0"/>
              <a:t>&gt;Jorge&lt;/</a:t>
            </a:r>
            <a:r>
              <a:rPr lang="en-US" dirty="0" err="1"/>
              <a:t>first_name</a:t>
            </a:r>
            <a:r>
              <a:rPr lang="en-US" dirty="0"/>
              <a:t>&gt;</a:t>
            </a:r>
            <a:br>
              <a:rPr lang="en-US" dirty="0"/>
            </a:br>
            <a:r>
              <a:rPr lang="en-US" dirty="0"/>
              <a:t>    &lt;</a:t>
            </a:r>
            <a:r>
              <a:rPr lang="en-US" dirty="0" err="1"/>
              <a:t>last_name</a:t>
            </a:r>
            <a:r>
              <a:rPr lang="en-US" dirty="0"/>
              <a:t>&gt;Borges&lt;/</a:t>
            </a:r>
            <a:r>
              <a:rPr lang="en-US" dirty="0" err="1"/>
              <a:t>last_name</a:t>
            </a:r>
            <a:r>
              <a:rPr lang="en-US" dirty="0"/>
              <a:t>&gt;</a:t>
            </a:r>
            <a:br>
              <a:rPr lang="en-US" dirty="0"/>
            </a:br>
            <a:r>
              <a:rPr lang="en-US" dirty="0"/>
              <a:t>    &lt;date&gt;1899-1986&lt;/date&gt;</a:t>
            </a:r>
            <a:br>
              <a:rPr lang="en-US" dirty="0"/>
            </a:br>
            <a:r>
              <a:rPr lang="en-US" dirty="0"/>
              <a:t>    &lt;id&gt;79007035&lt;/id&gt; </a:t>
            </a:r>
            <a:br>
              <a:rPr lang="en-US" dirty="0"/>
            </a:br>
            <a:r>
              <a:rPr lang="en-US" dirty="0"/>
              <a:t>    &lt;</a:t>
            </a:r>
            <a:r>
              <a:rPr lang="en-US" dirty="0" err="1"/>
              <a:t>book:book</a:t>
            </a:r>
            <a:r>
              <a:rPr lang="en-US" dirty="0"/>
              <a:t>&gt;</a:t>
            </a:r>
            <a:br>
              <a:rPr lang="en-US" dirty="0"/>
            </a:br>
            <a:r>
              <a:rPr lang="en-US" dirty="0"/>
              <a:t>        &lt;</a:t>
            </a:r>
            <a:r>
              <a:rPr lang="en-US" dirty="0" err="1"/>
              <a:t>book:title</a:t>
            </a:r>
            <a:r>
              <a:rPr lang="en-US" dirty="0"/>
              <a:t>&gt;Collected fictions&lt;/</a:t>
            </a:r>
            <a:r>
              <a:rPr lang="en-US" dirty="0" err="1"/>
              <a:t>book:title</a:t>
            </a:r>
            <a:r>
              <a:rPr lang="en-US" dirty="0"/>
              <a:t>&gt;</a:t>
            </a:r>
            <a:br>
              <a:rPr lang="en-US" dirty="0"/>
            </a:br>
            <a:r>
              <a:rPr lang="en-US" dirty="0"/>
              <a:t>        &lt;</a:t>
            </a:r>
            <a:r>
              <a:rPr lang="en-US" dirty="0" err="1"/>
              <a:t>book:date</a:t>
            </a:r>
            <a:r>
              <a:rPr lang="en-US" dirty="0"/>
              <a:t>&gt;1999&lt;/</a:t>
            </a:r>
            <a:r>
              <a:rPr lang="en-US" dirty="0" err="1"/>
              <a:t>book:date</a:t>
            </a:r>
            <a:r>
              <a:rPr lang="en-US" dirty="0"/>
              <a:t>&gt;</a:t>
            </a:r>
            <a:br>
              <a:rPr lang="en-US" dirty="0"/>
            </a:br>
            <a:r>
              <a:rPr lang="en-US" dirty="0"/>
              <a:t>        &lt;</a:t>
            </a:r>
            <a:r>
              <a:rPr lang="en-US" dirty="0" err="1"/>
              <a:t>book:id</a:t>
            </a:r>
            <a:r>
              <a:rPr lang="en-US" dirty="0"/>
              <a:t>&gt;PQ7797.B635 A24 1998&lt;/</a:t>
            </a:r>
            <a:r>
              <a:rPr lang="en-US" dirty="0" err="1"/>
              <a:t>book:id</a:t>
            </a:r>
            <a:r>
              <a:rPr lang="en-US" dirty="0"/>
              <a:t>&gt;</a:t>
            </a:r>
            <a:br>
              <a:rPr lang="en-US" dirty="0"/>
            </a:br>
            <a:r>
              <a:rPr lang="en-US" dirty="0"/>
              <a:t>    &lt;/</a:t>
            </a:r>
            <a:r>
              <a:rPr lang="en-US" dirty="0" err="1"/>
              <a:t>book:book</a:t>
            </a:r>
            <a:r>
              <a:rPr lang="en-US" dirty="0"/>
              <a:t>&gt;</a:t>
            </a:r>
            <a:br>
              <a:rPr lang="en-US" dirty="0"/>
            </a:br>
            <a:r>
              <a:rPr lang="en-US" dirty="0"/>
              <a:t>&lt;/authors&gt;</a:t>
            </a:r>
          </a:p>
          <a:p>
            <a:endParaRPr lang="en-US" dirty="0" smtClean="0"/>
          </a:p>
        </p:txBody>
      </p:sp>
      <p:sp>
        <p:nvSpPr>
          <p:cNvPr id="3" name="TextBox 2"/>
          <p:cNvSpPr txBox="1"/>
          <p:nvPr/>
        </p:nvSpPr>
        <p:spPr>
          <a:xfrm>
            <a:off x="7762924" y="2240221"/>
            <a:ext cx="3105584" cy="1200329"/>
          </a:xfrm>
          <a:prstGeom prst="rect">
            <a:avLst/>
          </a:prstGeom>
          <a:noFill/>
          <a:ln>
            <a:solidFill>
              <a:schemeClr val="tx1"/>
            </a:solidFill>
          </a:ln>
        </p:spPr>
        <p:txBody>
          <a:bodyPr wrap="square" rtlCol="0">
            <a:spAutoFit/>
          </a:bodyPr>
          <a:lstStyle/>
          <a:p>
            <a:r>
              <a:rPr lang="en-US" dirty="0" smtClean="0"/>
              <a:t>Here are two namespace declarations. One is the default (the one without the prefix) and the other is explicitly prefixed</a:t>
            </a:r>
            <a:endParaRPr lang="en-US" dirty="0"/>
          </a:p>
        </p:txBody>
      </p:sp>
      <p:cxnSp>
        <p:nvCxnSpPr>
          <p:cNvPr id="7" name="Straight Arrow Connector 6"/>
          <p:cNvCxnSpPr>
            <a:stCxn id="3" idx="1"/>
          </p:cNvCxnSpPr>
          <p:nvPr/>
        </p:nvCxnSpPr>
        <p:spPr>
          <a:xfrm flipH="1" flipV="1">
            <a:off x="6970021" y="2495832"/>
            <a:ext cx="792903" cy="3445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1"/>
          </p:cNvCxnSpPr>
          <p:nvPr/>
        </p:nvCxnSpPr>
        <p:spPr>
          <a:xfrm flipH="1">
            <a:off x="6940488" y="2840386"/>
            <a:ext cx="822436" cy="9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328167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Quick word about Namespaces</a:t>
            </a:r>
            <a:endParaRPr lang="en-US" dirty="0"/>
          </a:p>
        </p:txBody>
      </p:sp>
      <p:sp>
        <p:nvSpPr>
          <p:cNvPr id="4" name="Rectangle 1"/>
          <p:cNvSpPr>
            <a:spLocks noGrp="1" noChangeArrowheads="1"/>
          </p:cNvSpPr>
          <p:nvPr>
            <p:ph idx="1"/>
          </p:nvPr>
        </p:nvSpPr>
        <p:spPr bwMode="auto">
          <a:xfrm>
            <a:off x="457266" y="2098597"/>
            <a:ext cx="5179416" cy="677084"/>
          </a:xfrm>
          <a:prstGeom prst="rect">
            <a:avLst/>
          </a:prstGeom>
          <a:noFill/>
          <a:ln>
            <a:noFill/>
          </a:ln>
          <a:effectLst/>
        </p:spPr>
        <p:txBody>
          <a:bodyPr vert="horz" wrap="square" lIns="158700" tIns="76176"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2492693" y="2064434"/>
            <a:ext cx="6354755" cy="4585871"/>
          </a:xfrm>
          <a:prstGeom prst="rect">
            <a:avLst/>
          </a:prstGeom>
          <a:noFill/>
        </p:spPr>
        <p:txBody>
          <a:bodyPr wrap="square" rtlCol="0">
            <a:spAutoFit/>
          </a:bodyPr>
          <a:lstStyle/>
          <a:p>
            <a:r>
              <a:rPr lang="en-US" dirty="0">
                <a:solidFill>
                  <a:srgbClr val="8B26C9"/>
                </a:solidFill>
              </a:rPr>
              <a:t>&lt;?xml version="1.0" encoding="UTF-8"?&gt;</a:t>
            </a:r>
            <a:r>
              <a:rPr lang="en-US" dirty="0">
                <a:solidFill>
                  <a:srgbClr val="000000"/>
                </a:solidFill>
              </a:rPr>
              <a:t/>
            </a:r>
            <a:br>
              <a:rPr lang="en-US" dirty="0">
                <a:solidFill>
                  <a:srgbClr val="000000"/>
                </a:solidFill>
              </a:rPr>
            </a:br>
            <a:r>
              <a:rPr lang="en-US" dirty="0">
                <a:solidFill>
                  <a:srgbClr val="005AB4"/>
                </a:solidFill>
              </a:rPr>
              <a:t>&lt;</a:t>
            </a:r>
            <a:r>
              <a:rPr lang="en-US" dirty="0" err="1">
                <a:solidFill>
                  <a:srgbClr val="005AB4"/>
                </a:solidFill>
              </a:rPr>
              <a:t>xsl:stylesheet</a:t>
            </a:r>
            <a:r>
              <a:rPr lang="en-US" dirty="0">
                <a:solidFill>
                  <a:srgbClr val="F5844C"/>
                </a:solidFill>
              </a:rPr>
              <a:t> version</a:t>
            </a:r>
            <a:r>
              <a:rPr lang="en-US" dirty="0">
                <a:solidFill>
                  <a:srgbClr val="FF8040"/>
                </a:solidFill>
              </a:rPr>
              <a:t>=</a:t>
            </a:r>
            <a:r>
              <a:rPr lang="en-US" dirty="0">
                <a:solidFill>
                  <a:srgbClr val="993300"/>
                </a:solidFill>
              </a:rPr>
              <a:t>"2.0"</a:t>
            </a:r>
            <a:r>
              <a:rPr lang="en-US" dirty="0">
                <a:solidFill>
                  <a:srgbClr val="000000"/>
                </a:solidFill>
              </a:rPr>
              <a:t/>
            </a:r>
            <a:br>
              <a:rPr lang="en-US" dirty="0">
                <a:solidFill>
                  <a:srgbClr val="000000"/>
                </a:solidFill>
              </a:rPr>
            </a:br>
            <a:r>
              <a:rPr lang="en-US" dirty="0">
                <a:solidFill>
                  <a:srgbClr val="F5844C"/>
                </a:solidFill>
              </a:rPr>
              <a:t>  </a:t>
            </a:r>
            <a:r>
              <a:rPr lang="en-US" dirty="0" err="1">
                <a:solidFill>
                  <a:srgbClr val="0099CC"/>
                </a:solidFill>
              </a:rPr>
              <a:t>xmlns:xsl</a:t>
            </a:r>
            <a:r>
              <a:rPr lang="en-US" dirty="0">
                <a:solidFill>
                  <a:srgbClr val="FF8040"/>
                </a:solidFill>
              </a:rPr>
              <a:t>=</a:t>
            </a:r>
            <a:r>
              <a:rPr lang="en-US" dirty="0">
                <a:solidFill>
                  <a:srgbClr val="993300"/>
                </a:solidFill>
              </a:rPr>
              <a:t>"http://www.w3.org/1999/XSL/Transform"</a:t>
            </a:r>
            <a:r>
              <a:rPr lang="en-US" dirty="0">
                <a:solidFill>
                  <a:srgbClr val="000000"/>
                </a:solidFill>
              </a:rPr>
              <a:t/>
            </a:r>
            <a:br>
              <a:rPr lang="en-US" dirty="0">
                <a:solidFill>
                  <a:srgbClr val="000000"/>
                </a:solidFill>
              </a:rPr>
            </a:br>
            <a:r>
              <a:rPr lang="en-US" b="1" dirty="0">
                <a:solidFill>
                  <a:srgbClr val="F5844C"/>
                </a:solidFill>
              </a:rPr>
              <a:t>  </a:t>
            </a:r>
            <a:r>
              <a:rPr lang="en-US" sz="2000" b="1" dirty="0" err="1">
                <a:solidFill>
                  <a:srgbClr val="F5844C"/>
                </a:solidFill>
              </a:rPr>
              <a:t>xpath</a:t>
            </a:r>
            <a:r>
              <a:rPr lang="en-US" sz="2000" b="1" dirty="0">
                <a:solidFill>
                  <a:srgbClr val="F5844C"/>
                </a:solidFill>
              </a:rPr>
              <a:t>-default-namespace</a:t>
            </a:r>
            <a:r>
              <a:rPr lang="en-US" dirty="0">
                <a:solidFill>
                  <a:srgbClr val="FF8040"/>
                </a:solidFill>
              </a:rPr>
              <a:t>=</a:t>
            </a:r>
            <a:r>
              <a:rPr lang="en-US" dirty="0">
                <a:solidFill>
                  <a:srgbClr val="993300"/>
                </a:solidFill>
              </a:rPr>
              <a:t>"http://www.alex.org/authors/"</a:t>
            </a:r>
            <a:r>
              <a:rPr lang="en-US" dirty="0">
                <a:solidFill>
                  <a:srgbClr val="000000"/>
                </a:solidFill>
              </a:rPr>
              <a:t/>
            </a:r>
            <a:br>
              <a:rPr lang="en-US" dirty="0">
                <a:solidFill>
                  <a:srgbClr val="000000"/>
                </a:solidFill>
              </a:rPr>
            </a:br>
            <a:r>
              <a:rPr lang="en-US" sz="2000" b="1" dirty="0">
                <a:solidFill>
                  <a:srgbClr val="F5844C"/>
                </a:solidFill>
              </a:rPr>
              <a:t>  </a:t>
            </a:r>
            <a:r>
              <a:rPr lang="en-US" sz="2000" b="1" dirty="0" err="1">
                <a:solidFill>
                  <a:srgbClr val="0099CC"/>
                </a:solidFill>
              </a:rPr>
              <a:t>xmlns:book</a:t>
            </a:r>
            <a:r>
              <a:rPr lang="en-US" dirty="0">
                <a:solidFill>
                  <a:srgbClr val="FF8040"/>
                </a:solidFill>
              </a:rPr>
              <a:t>=</a:t>
            </a:r>
            <a:r>
              <a:rPr lang="en-US" dirty="0">
                <a:solidFill>
                  <a:srgbClr val="993300"/>
                </a:solidFill>
              </a:rPr>
              <a:t>"http://www.may.edu/books"</a:t>
            </a:r>
            <a:r>
              <a:rPr lang="en-US" dirty="0">
                <a:solidFill>
                  <a:srgbClr val="000000"/>
                </a:solidFill>
              </a:rPr>
              <a:t/>
            </a:r>
            <a:br>
              <a:rPr lang="en-US" dirty="0">
                <a:solidFill>
                  <a:srgbClr val="000000"/>
                </a:solidFill>
              </a:rPr>
            </a:br>
            <a:r>
              <a:rPr lang="en-US" dirty="0">
                <a:solidFill>
                  <a:srgbClr val="F5844C"/>
                </a:solidFill>
              </a:rPr>
              <a:t>  </a:t>
            </a:r>
            <a:r>
              <a:rPr lang="en-US" dirty="0" err="1">
                <a:solidFill>
                  <a:srgbClr val="F5844C"/>
                </a:solidFill>
              </a:rPr>
              <a:t>xmlns</a:t>
            </a:r>
            <a:r>
              <a:rPr lang="en-US" dirty="0">
                <a:solidFill>
                  <a:srgbClr val="FF8040"/>
                </a:solidFill>
              </a:rPr>
              <a:t>=</a:t>
            </a:r>
            <a:r>
              <a:rPr lang="en-US" dirty="0">
                <a:solidFill>
                  <a:srgbClr val="993300"/>
                </a:solidFill>
              </a:rPr>
              <a:t>"http://www.w3.org/1999/xhtml"</a:t>
            </a:r>
            <a:r>
              <a:rPr lang="en-US" dirty="0">
                <a:solidFill>
                  <a:srgbClr val="000096"/>
                </a:solidFill>
              </a:rPr>
              <a:t>&gt;</a:t>
            </a:r>
            <a:r>
              <a:rPr lang="en-US" dirty="0">
                <a:solidFill>
                  <a:srgbClr val="000000"/>
                </a:solidFill>
              </a:rPr>
              <a:t/>
            </a:r>
            <a:br>
              <a:rPr lang="en-US" dirty="0">
                <a:solidFill>
                  <a:srgbClr val="000000"/>
                </a:solidFill>
              </a:rPr>
            </a:br>
            <a:r>
              <a:rPr lang="en-US" dirty="0">
                <a:solidFill>
                  <a:srgbClr val="005AB4"/>
                </a:solidFill>
              </a:rPr>
              <a:t>&lt;</a:t>
            </a:r>
            <a:r>
              <a:rPr lang="en-US" dirty="0" err="1">
                <a:solidFill>
                  <a:srgbClr val="005AB4"/>
                </a:solidFill>
              </a:rPr>
              <a:t>xsl:template</a:t>
            </a:r>
            <a:r>
              <a:rPr lang="en-US" dirty="0">
                <a:solidFill>
                  <a:srgbClr val="F5844C"/>
                </a:solidFill>
              </a:rPr>
              <a:t> match</a:t>
            </a:r>
            <a:r>
              <a:rPr lang="en-US" dirty="0">
                <a:solidFill>
                  <a:srgbClr val="FF8040"/>
                </a:solidFill>
              </a:rPr>
              <a:t>=</a:t>
            </a:r>
            <a:r>
              <a:rPr lang="en-US" dirty="0">
                <a:solidFill>
                  <a:srgbClr val="993300"/>
                </a:solidFill>
              </a:rPr>
              <a:t>"/"</a:t>
            </a:r>
            <a:r>
              <a:rPr lang="en-US" dirty="0">
                <a:solidFill>
                  <a:srgbClr val="000096"/>
                </a:solidFill>
              </a:rPr>
              <a:t>&gt;</a:t>
            </a:r>
            <a:r>
              <a:rPr lang="en-US" dirty="0">
                <a:solidFill>
                  <a:srgbClr val="000000"/>
                </a:solidFill>
              </a:rPr>
              <a:t/>
            </a:r>
            <a:br>
              <a:rPr lang="en-US" dirty="0">
                <a:solidFill>
                  <a:srgbClr val="000000"/>
                </a:solidFill>
              </a:rPr>
            </a:br>
            <a:r>
              <a:rPr lang="en-US" dirty="0">
                <a:solidFill>
                  <a:srgbClr val="000000"/>
                </a:solidFill>
              </a:rPr>
              <a:t>    </a:t>
            </a:r>
            <a:r>
              <a:rPr lang="en-US" dirty="0">
                <a:solidFill>
                  <a:srgbClr val="000096"/>
                </a:solidFill>
              </a:rPr>
              <a:t>&lt;html&gt;</a:t>
            </a:r>
            <a:r>
              <a:rPr lang="en-US" dirty="0">
                <a:solidFill>
                  <a:srgbClr val="000000"/>
                </a:solidFill>
              </a:rPr>
              <a:t/>
            </a:r>
            <a:br>
              <a:rPr lang="en-US" dirty="0">
                <a:solidFill>
                  <a:srgbClr val="000000"/>
                </a:solidFill>
              </a:rPr>
            </a:br>
            <a:r>
              <a:rPr lang="en-US" dirty="0">
                <a:solidFill>
                  <a:srgbClr val="000000"/>
                </a:solidFill>
              </a:rPr>
              <a:t>      </a:t>
            </a:r>
            <a:r>
              <a:rPr lang="en-US" dirty="0">
                <a:solidFill>
                  <a:srgbClr val="000096"/>
                </a:solidFill>
              </a:rPr>
              <a:t>&lt;body&gt;</a:t>
            </a:r>
            <a:r>
              <a:rPr lang="en-US" dirty="0">
                <a:solidFill>
                  <a:srgbClr val="000000"/>
                </a:solidFill>
              </a:rPr>
              <a:t/>
            </a:r>
            <a:br>
              <a:rPr lang="en-US" dirty="0">
                <a:solidFill>
                  <a:srgbClr val="000000"/>
                </a:solidFill>
              </a:rPr>
            </a:br>
            <a:r>
              <a:rPr lang="en-US" dirty="0">
                <a:solidFill>
                  <a:srgbClr val="000000"/>
                </a:solidFill>
              </a:rPr>
              <a:t>        </a:t>
            </a:r>
            <a:r>
              <a:rPr lang="en-US" dirty="0">
                <a:solidFill>
                  <a:srgbClr val="000096"/>
                </a:solidFill>
              </a:rPr>
              <a:t>&lt;div&gt;</a:t>
            </a:r>
            <a:r>
              <a:rPr lang="en-US" dirty="0">
                <a:solidFill>
                  <a:srgbClr val="000000"/>
                </a:solidFill>
              </a:rPr>
              <a:t/>
            </a:r>
            <a:br>
              <a:rPr lang="en-US" dirty="0">
                <a:solidFill>
                  <a:srgbClr val="000000"/>
                </a:solidFill>
              </a:rPr>
            </a:br>
            <a:r>
              <a:rPr lang="en-US" dirty="0">
                <a:solidFill>
                  <a:srgbClr val="000000"/>
                </a:solidFill>
              </a:rPr>
              <a:t>          </a:t>
            </a:r>
            <a:r>
              <a:rPr lang="en-US" dirty="0">
                <a:solidFill>
                  <a:srgbClr val="000096"/>
                </a:solidFill>
              </a:rPr>
              <a:t>&lt;h1&gt;</a:t>
            </a:r>
            <a:r>
              <a:rPr lang="en-US" dirty="0">
                <a:solidFill>
                  <a:srgbClr val="000000"/>
                </a:solidFill>
              </a:rPr>
              <a:t/>
            </a:r>
            <a:br>
              <a:rPr lang="en-US" dirty="0">
                <a:solidFill>
                  <a:srgbClr val="000000"/>
                </a:solidFill>
              </a:rPr>
            </a:br>
            <a:r>
              <a:rPr lang="en-US" dirty="0">
                <a:solidFill>
                  <a:srgbClr val="000000"/>
                </a:solidFill>
              </a:rPr>
              <a:t>            </a:t>
            </a:r>
            <a:r>
              <a:rPr lang="en-US" dirty="0">
                <a:solidFill>
                  <a:srgbClr val="005AB4"/>
                </a:solidFill>
              </a:rPr>
              <a:t>&lt;</a:t>
            </a:r>
            <a:r>
              <a:rPr lang="en-US" dirty="0" err="1">
                <a:solidFill>
                  <a:srgbClr val="005AB4"/>
                </a:solidFill>
              </a:rPr>
              <a:t>xsl:apply-templates</a:t>
            </a:r>
            <a:r>
              <a:rPr lang="en-US" dirty="0">
                <a:solidFill>
                  <a:srgbClr val="F5844C"/>
                </a:solidFill>
              </a:rPr>
              <a:t> select</a:t>
            </a:r>
            <a:r>
              <a:rPr lang="en-US" dirty="0">
                <a:solidFill>
                  <a:srgbClr val="FF8040"/>
                </a:solidFill>
              </a:rPr>
              <a:t>=</a:t>
            </a:r>
            <a:r>
              <a:rPr lang="en-US" dirty="0">
                <a:solidFill>
                  <a:srgbClr val="993300"/>
                </a:solidFill>
              </a:rPr>
              <a:t>"//</a:t>
            </a:r>
            <a:r>
              <a:rPr lang="en-US" dirty="0" err="1">
                <a:solidFill>
                  <a:srgbClr val="993300"/>
                </a:solidFill>
              </a:rPr>
              <a:t>last_name</a:t>
            </a:r>
            <a:r>
              <a:rPr lang="en-US" dirty="0">
                <a:solidFill>
                  <a:srgbClr val="993300"/>
                </a:solidFill>
              </a:rPr>
              <a:t>"</a:t>
            </a:r>
            <a:r>
              <a:rPr lang="en-US" dirty="0">
                <a:solidFill>
                  <a:srgbClr val="000096"/>
                </a:solidFill>
              </a:rPr>
              <a:t>/&gt;</a:t>
            </a:r>
            <a:r>
              <a:rPr lang="en-US" dirty="0">
                <a:solidFill>
                  <a:srgbClr val="000000"/>
                </a:solidFill>
              </a:rPr>
              <a:t>, </a:t>
            </a:r>
            <a:r>
              <a:rPr lang="en-US" dirty="0">
                <a:solidFill>
                  <a:srgbClr val="005AB4"/>
                </a:solidFill>
              </a:rPr>
              <a:t>&lt;</a:t>
            </a:r>
            <a:r>
              <a:rPr lang="en-US" dirty="0" err="1">
                <a:solidFill>
                  <a:srgbClr val="005AB4"/>
                </a:solidFill>
              </a:rPr>
              <a:t>xsl:apply-templates</a:t>
            </a:r>
            <a:r>
              <a:rPr lang="en-US" dirty="0">
                <a:solidFill>
                  <a:srgbClr val="F5844C"/>
                </a:solidFill>
              </a:rPr>
              <a:t> select</a:t>
            </a:r>
            <a:r>
              <a:rPr lang="en-US" dirty="0">
                <a:solidFill>
                  <a:srgbClr val="FF8040"/>
                </a:solidFill>
              </a:rPr>
              <a:t>=</a:t>
            </a:r>
            <a:r>
              <a:rPr lang="en-US" dirty="0">
                <a:solidFill>
                  <a:srgbClr val="993300"/>
                </a:solidFill>
              </a:rPr>
              <a:t>"//</a:t>
            </a:r>
            <a:r>
              <a:rPr lang="en-US" dirty="0" err="1">
                <a:solidFill>
                  <a:srgbClr val="993300"/>
                </a:solidFill>
              </a:rPr>
              <a:t>first_name</a:t>
            </a:r>
            <a:r>
              <a:rPr lang="en-US" dirty="0">
                <a:solidFill>
                  <a:srgbClr val="993300"/>
                </a:solidFill>
              </a:rPr>
              <a:t>"</a:t>
            </a:r>
            <a:r>
              <a:rPr lang="en-US" dirty="0">
                <a:solidFill>
                  <a:srgbClr val="000096"/>
                </a:solidFill>
              </a:rPr>
              <a:t>/&gt;</a:t>
            </a:r>
            <a:r>
              <a:rPr lang="en-US" dirty="0">
                <a:solidFill>
                  <a:srgbClr val="000000"/>
                </a:solidFill>
              </a:rPr>
              <a:t>.</a:t>
            </a:r>
            <a:br>
              <a:rPr lang="en-US" dirty="0">
                <a:solidFill>
                  <a:srgbClr val="000000"/>
                </a:solidFill>
              </a:rPr>
            </a:br>
            <a:r>
              <a:rPr lang="en-US" dirty="0">
                <a:solidFill>
                  <a:srgbClr val="000000"/>
                </a:solidFill>
              </a:rPr>
              <a:t>          </a:t>
            </a:r>
            <a:r>
              <a:rPr lang="en-US" dirty="0">
                <a:solidFill>
                  <a:srgbClr val="000096"/>
                </a:solidFill>
              </a:rPr>
              <a:t>&lt;/h1&gt;</a:t>
            </a:r>
            <a:r>
              <a:rPr lang="en-US" dirty="0">
                <a:solidFill>
                  <a:srgbClr val="000000"/>
                </a:solidFill>
              </a:rPr>
              <a:t>  </a:t>
            </a:r>
            <a:br>
              <a:rPr lang="en-US" dirty="0">
                <a:solidFill>
                  <a:srgbClr val="000000"/>
                </a:solidFill>
              </a:rPr>
            </a:br>
            <a:r>
              <a:rPr lang="en-US" dirty="0" smtClean="0">
                <a:solidFill>
                  <a:srgbClr val="000000"/>
                </a:solidFill>
              </a:rPr>
              <a:t>	[…]</a:t>
            </a:r>
            <a:r>
              <a:rPr lang="en-US" dirty="0">
                <a:solidFill>
                  <a:srgbClr val="000000"/>
                </a:solidFill>
              </a:rPr>
              <a:t/>
            </a:r>
            <a:br>
              <a:rPr lang="en-US" dirty="0">
                <a:solidFill>
                  <a:srgbClr val="000000"/>
                </a:solidFill>
              </a:rPr>
            </a:br>
            <a:r>
              <a:rPr lang="en-US" dirty="0" smtClean="0">
                <a:solidFill>
                  <a:srgbClr val="005AB4"/>
                </a:solidFill>
              </a:rPr>
              <a:t>&lt;/</a:t>
            </a:r>
            <a:r>
              <a:rPr lang="en-US" dirty="0" err="1">
                <a:solidFill>
                  <a:srgbClr val="005AB4"/>
                </a:solidFill>
              </a:rPr>
              <a:t>xsl:template</a:t>
            </a:r>
            <a:r>
              <a:rPr lang="en-US" dirty="0">
                <a:solidFill>
                  <a:srgbClr val="005AB4"/>
                </a:solidFill>
              </a:rPr>
              <a:t>&gt;</a:t>
            </a:r>
            <a:endParaRPr lang="en-US" dirty="0" smtClean="0"/>
          </a:p>
        </p:txBody>
      </p:sp>
      <p:sp>
        <p:nvSpPr>
          <p:cNvPr id="3" name="TextBox 2"/>
          <p:cNvSpPr txBox="1"/>
          <p:nvPr/>
        </p:nvSpPr>
        <p:spPr>
          <a:xfrm>
            <a:off x="8956294" y="2963885"/>
            <a:ext cx="2806920" cy="1754326"/>
          </a:xfrm>
          <a:prstGeom prst="rect">
            <a:avLst/>
          </a:prstGeom>
          <a:noFill/>
          <a:ln>
            <a:solidFill>
              <a:schemeClr val="tx1"/>
            </a:solidFill>
          </a:ln>
        </p:spPr>
        <p:txBody>
          <a:bodyPr wrap="square" rtlCol="0">
            <a:spAutoFit/>
          </a:bodyPr>
          <a:lstStyle/>
          <a:p>
            <a:r>
              <a:rPr lang="en-US" dirty="0" smtClean="0"/>
              <a:t>Here are two namespace declarations again. Note that the default goes into an </a:t>
            </a:r>
            <a:r>
              <a:rPr lang="en-US" dirty="0" err="1" smtClean="0"/>
              <a:t>xpath</a:t>
            </a:r>
            <a:r>
              <a:rPr lang="en-US" dirty="0" smtClean="0"/>
              <a:t>-default namespace, and the other is explicitly prefixed</a:t>
            </a:r>
            <a:endParaRPr lang="en-US" dirty="0"/>
          </a:p>
        </p:txBody>
      </p:sp>
      <p:cxnSp>
        <p:nvCxnSpPr>
          <p:cNvPr id="7" name="Straight Arrow Connector 6"/>
          <p:cNvCxnSpPr>
            <a:stCxn id="3" idx="1"/>
          </p:cNvCxnSpPr>
          <p:nvPr/>
        </p:nvCxnSpPr>
        <p:spPr>
          <a:xfrm flipH="1" flipV="1">
            <a:off x="8163392" y="3219499"/>
            <a:ext cx="792902" cy="6215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1"/>
          </p:cNvCxnSpPr>
          <p:nvPr/>
        </p:nvCxnSpPr>
        <p:spPr>
          <a:xfrm flipH="1" flipV="1">
            <a:off x="6772760" y="3332139"/>
            <a:ext cx="2183534" cy="508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02943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Quick word about Namespaces</a:t>
            </a:r>
            <a:endParaRPr lang="en-US" dirty="0"/>
          </a:p>
        </p:txBody>
      </p:sp>
      <p:sp>
        <p:nvSpPr>
          <p:cNvPr id="4" name="Rectangle 1"/>
          <p:cNvSpPr>
            <a:spLocks noGrp="1" noChangeArrowheads="1"/>
          </p:cNvSpPr>
          <p:nvPr>
            <p:ph idx="1"/>
          </p:nvPr>
        </p:nvSpPr>
        <p:spPr bwMode="auto">
          <a:xfrm>
            <a:off x="897668" y="1972975"/>
            <a:ext cx="9972992" cy="1723525"/>
          </a:xfrm>
          <a:prstGeom prst="rect">
            <a:avLst/>
          </a:prstGeom>
          <a:noFill/>
          <a:ln>
            <a:noFill/>
          </a:ln>
          <a:effectLst/>
        </p:spPr>
        <p:txBody>
          <a:bodyPr vert="horz" wrap="square" lIns="158700" tIns="76176"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ClrTx/>
              <a:buSzTx/>
              <a:buNone/>
            </a:pPr>
            <a:r>
              <a:rPr lang="en-US" sz="2000" dirty="0">
                <a:solidFill>
                  <a:srgbClr val="005AB4"/>
                </a:solidFill>
              </a:rPr>
              <a:t>&lt;</a:t>
            </a:r>
            <a:r>
              <a:rPr lang="en-US" sz="2000" dirty="0" err="1">
                <a:solidFill>
                  <a:srgbClr val="005AB4"/>
                </a:solidFill>
              </a:rPr>
              <a:t>xsl:stylesheet</a:t>
            </a:r>
            <a:r>
              <a:rPr lang="en-US" sz="2000" dirty="0">
                <a:solidFill>
                  <a:srgbClr val="F5844C"/>
                </a:solidFill>
              </a:rPr>
              <a:t> version</a:t>
            </a:r>
            <a:r>
              <a:rPr lang="en-US" sz="2000" dirty="0">
                <a:solidFill>
                  <a:srgbClr val="FF8040"/>
                </a:solidFill>
              </a:rPr>
              <a:t>=</a:t>
            </a:r>
            <a:r>
              <a:rPr lang="en-US" sz="2000" dirty="0">
                <a:solidFill>
                  <a:srgbClr val="993300"/>
                </a:solidFill>
              </a:rPr>
              <a:t>"2.0"</a:t>
            </a:r>
            <a:r>
              <a:rPr lang="en-US" sz="2000" dirty="0">
                <a:solidFill>
                  <a:srgbClr val="F5844C"/>
                </a:solidFill>
              </a:rPr>
              <a:t> </a:t>
            </a:r>
            <a:r>
              <a:rPr lang="en-US" sz="2000" dirty="0" err="1">
                <a:solidFill>
                  <a:srgbClr val="0099CC"/>
                </a:solidFill>
              </a:rPr>
              <a:t>xmlns:xsl</a:t>
            </a:r>
            <a:r>
              <a:rPr lang="en-US" sz="2000" dirty="0">
                <a:solidFill>
                  <a:srgbClr val="FF8040"/>
                </a:solidFill>
              </a:rPr>
              <a:t>=</a:t>
            </a:r>
            <a:r>
              <a:rPr lang="en-US" sz="2000" dirty="0">
                <a:solidFill>
                  <a:srgbClr val="993300"/>
                </a:solidFill>
              </a:rPr>
              <a:t>"http://www.w3.org/1999/XSL/Transform"</a:t>
            </a:r>
            <a:r>
              <a:rPr lang="en-US" sz="2000" dirty="0">
                <a:solidFill>
                  <a:srgbClr val="000000"/>
                </a:solidFill>
              </a:rPr>
              <a:t/>
            </a:r>
            <a:br>
              <a:rPr lang="en-US" sz="2000" dirty="0">
                <a:solidFill>
                  <a:srgbClr val="000000"/>
                </a:solidFill>
              </a:rPr>
            </a:br>
            <a:r>
              <a:rPr lang="en-US" sz="2000" dirty="0">
                <a:solidFill>
                  <a:srgbClr val="F5844C"/>
                </a:solidFill>
              </a:rPr>
              <a:t>    </a:t>
            </a:r>
            <a:r>
              <a:rPr lang="en-US" sz="2000" dirty="0" err="1">
                <a:solidFill>
                  <a:srgbClr val="0099CC"/>
                </a:solidFill>
              </a:rPr>
              <a:t>xmlns:tei</a:t>
            </a:r>
            <a:r>
              <a:rPr lang="en-US" sz="2000" dirty="0">
                <a:solidFill>
                  <a:srgbClr val="FF8040"/>
                </a:solidFill>
              </a:rPr>
              <a:t>=</a:t>
            </a:r>
            <a:r>
              <a:rPr lang="en-US" sz="2000" dirty="0">
                <a:solidFill>
                  <a:srgbClr val="993300"/>
                </a:solidFill>
              </a:rPr>
              <a:t>"http://www.tei-c.org/ns/1.0"</a:t>
            </a:r>
            <a:r>
              <a:rPr lang="en-US" sz="2000" dirty="0">
                <a:solidFill>
                  <a:srgbClr val="F5844C"/>
                </a:solidFill>
              </a:rPr>
              <a:t> </a:t>
            </a:r>
            <a:r>
              <a:rPr lang="en-US" sz="2000" dirty="0" err="1">
                <a:solidFill>
                  <a:srgbClr val="0099CC"/>
                </a:solidFill>
              </a:rPr>
              <a:t>xmlns:xhtml</a:t>
            </a:r>
            <a:r>
              <a:rPr lang="en-US" sz="2000" dirty="0">
                <a:solidFill>
                  <a:srgbClr val="FF8040"/>
                </a:solidFill>
              </a:rPr>
              <a:t>=</a:t>
            </a:r>
            <a:r>
              <a:rPr lang="en-US" sz="2000" dirty="0">
                <a:solidFill>
                  <a:srgbClr val="993300"/>
                </a:solidFill>
              </a:rPr>
              <a:t>"http://www.w3.org/1999/xhtml"</a:t>
            </a:r>
            <a:r>
              <a:rPr lang="en-US" sz="2000" dirty="0">
                <a:solidFill>
                  <a:srgbClr val="000000"/>
                </a:solidFill>
              </a:rPr>
              <a:t/>
            </a:r>
            <a:br>
              <a:rPr lang="en-US" sz="2000" dirty="0">
                <a:solidFill>
                  <a:srgbClr val="000000"/>
                </a:solidFill>
              </a:rPr>
            </a:br>
            <a:r>
              <a:rPr lang="en-US" sz="2000" dirty="0">
                <a:solidFill>
                  <a:srgbClr val="F5844C"/>
                </a:solidFill>
              </a:rPr>
              <a:t>    </a:t>
            </a:r>
            <a:r>
              <a:rPr lang="en-US" sz="2000" dirty="0" err="1">
                <a:solidFill>
                  <a:srgbClr val="F5844C"/>
                </a:solidFill>
              </a:rPr>
              <a:t>xmlns</a:t>
            </a:r>
            <a:r>
              <a:rPr lang="en-US" sz="2000" dirty="0">
                <a:solidFill>
                  <a:srgbClr val="FF8040"/>
                </a:solidFill>
              </a:rPr>
              <a:t>=</a:t>
            </a:r>
            <a:r>
              <a:rPr lang="en-US" sz="2000" dirty="0">
                <a:solidFill>
                  <a:srgbClr val="993300"/>
                </a:solidFill>
              </a:rPr>
              <a:t>"http://www.w3.org/1999/xhtml"</a:t>
            </a:r>
            <a:r>
              <a:rPr lang="en-US" sz="2000" dirty="0">
                <a:solidFill>
                  <a:srgbClr val="F5844C"/>
                </a:solidFill>
              </a:rPr>
              <a:t> </a:t>
            </a:r>
            <a:r>
              <a:rPr lang="en-US" sz="3200" b="1" dirty="0" err="1">
                <a:solidFill>
                  <a:srgbClr val="F5844C"/>
                </a:solidFill>
              </a:rPr>
              <a:t>xpath</a:t>
            </a:r>
            <a:r>
              <a:rPr lang="en-US" sz="3200" b="1" dirty="0">
                <a:solidFill>
                  <a:srgbClr val="F5844C"/>
                </a:solidFill>
              </a:rPr>
              <a:t>-default-namespace</a:t>
            </a:r>
            <a:r>
              <a:rPr lang="en-US" sz="3200" b="1" dirty="0">
                <a:solidFill>
                  <a:srgbClr val="FF8040"/>
                </a:solidFill>
              </a:rPr>
              <a:t>=</a:t>
            </a:r>
            <a:r>
              <a:rPr lang="en-US" sz="3200" b="1" dirty="0">
                <a:solidFill>
                  <a:srgbClr val="993300"/>
                </a:solidFill>
              </a:rPr>
              <a:t>"http://www.tei-c.org/ns/1.0"</a:t>
            </a:r>
            <a:r>
              <a:rPr lang="en-US" sz="3200" b="1" dirty="0">
                <a:solidFill>
                  <a:srgbClr val="000096"/>
                </a:solidFill>
              </a:rPr>
              <a:t>&gt;</a:t>
            </a:r>
            <a:endParaRPr kumimoji="0" lang="en-US" altLang="en-US" sz="32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79455273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it out</a:t>
            </a:r>
            <a:endParaRPr lang="en-US" dirty="0"/>
          </a:p>
        </p:txBody>
      </p:sp>
      <p:pic>
        <p:nvPicPr>
          <p:cNvPr id="9218" name="Picture 2" descr="http://m.c.lnkd.licdn.com/mpr/mpr/AAEAAQAAAAAAAAIkAAAAJGY2ZDdmYTU3LWY0MzYtNDIzYS1iZWM0LTkwMmYxZGEzZmM4Nw.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59844" y="2392362"/>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66032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very simple example</a:t>
            </a:r>
            <a:endParaRPr lang="en-US" dirty="0"/>
          </a:p>
        </p:txBody>
      </p:sp>
      <p:pic>
        <p:nvPicPr>
          <p:cNvPr id="3076" name="Picture 4" descr="http://wwp.neu.edu/outreach/seminars/_utils/gfx/xslt_start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79069" y="2286000"/>
            <a:ext cx="7610000"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91877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output tree</a:t>
            </a:r>
            <a:endParaRPr lang="en-US" dirty="0"/>
          </a:p>
        </p:txBody>
      </p:sp>
      <p:pic>
        <p:nvPicPr>
          <p:cNvPr id="4098" name="Picture 2" descr="http://wwp.neu.edu/outreach/seminars/_utils/gfx/xslt_start2.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84253" y="2286000"/>
            <a:ext cx="7599632"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31179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Then fill it with data</a:t>
            </a:r>
            <a:endParaRPr lang="en-US" dirty="0"/>
          </a:p>
        </p:txBody>
      </p:sp>
      <p:pic>
        <p:nvPicPr>
          <p:cNvPr id="4" name="Content Placeholder 3"/>
          <p:cNvPicPr>
            <a:picLocks noGrp="1" noChangeAspect="1"/>
          </p:cNvPicPr>
          <p:nvPr>
            <p:ph idx="1"/>
          </p:nvPr>
        </p:nvPicPr>
        <p:blipFill>
          <a:blip r:embed="rId3"/>
          <a:stretch>
            <a:fillRect/>
          </a:stretch>
        </p:blipFill>
        <p:spPr>
          <a:xfrm>
            <a:off x="2551210" y="2286000"/>
            <a:ext cx="6665718" cy="4022725"/>
          </a:xfrm>
          <a:prstGeom prst="rect">
            <a:avLst/>
          </a:prstGeom>
        </p:spPr>
      </p:pic>
    </p:spTree>
    <p:extLst>
      <p:ext uri="{BB962C8B-B14F-4D97-AF65-F5344CB8AC3E}">
        <p14:creationId xmlns:p14="http://schemas.microsoft.com/office/powerpoint/2010/main" val="103555027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it out</a:t>
            </a:r>
            <a:endParaRPr lang="en-US" dirty="0"/>
          </a:p>
        </p:txBody>
      </p:sp>
      <p:pic>
        <p:nvPicPr>
          <p:cNvPr id="9218" name="Picture 2" descr="http://m.c.lnkd.licdn.com/mpr/mpr/AAEAAQAAAAAAAAIkAAAAJGY2ZDdmYTU3LWY0MzYtNDIzYS1iZWM0LTkwMmYxZGEzZmM4Nw.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59844" y="2392362"/>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34792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more detailed example</a:t>
            </a:r>
            <a:endParaRPr lang="en-US" dirty="0"/>
          </a:p>
        </p:txBody>
      </p:sp>
      <p:pic>
        <p:nvPicPr>
          <p:cNvPr id="6146" name="Picture 2" descr="http://wwp.neu.edu/outreach/seminars/_utils/gfx/xslt_processing_model_simple.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07580" y="1761893"/>
            <a:ext cx="6690732" cy="4962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5923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XSLT 2.0 : the elevator speech</a:t>
            </a:r>
            <a:endParaRPr lang="en-US" dirty="0"/>
          </a:p>
        </p:txBody>
      </p:sp>
      <p:pic>
        <p:nvPicPr>
          <p:cNvPr id="2050" name="Picture 2" descr="http://wwp.neu.edu/outreach/seminars/_utils/gfx/single-source_xslt.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06111" y="2286000"/>
            <a:ext cx="5555915"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8977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order did things happen?</a:t>
            </a:r>
            <a:endParaRPr lang="en-US" dirty="0"/>
          </a:p>
        </p:txBody>
      </p:sp>
      <p:pic>
        <p:nvPicPr>
          <p:cNvPr id="7170" name="Picture 2" descr="http://wwp.neu.edu/outreach/seminars/_utils/gfx/xslt_processing_model_simple_process.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64780" y="1862198"/>
            <a:ext cx="6155474" cy="4750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085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Recursion and dead ends</a:t>
            </a:r>
            <a:endParaRPr lang="en-US" dirty="0"/>
          </a:p>
        </p:txBody>
      </p:sp>
      <p:pic>
        <p:nvPicPr>
          <p:cNvPr id="8194" name="Picture 2" descr="http://wwp.neu.edu/outreach/seminars/_utils/gfx/xslt_processing_model_simple_process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98234" y="1973766"/>
            <a:ext cx="6066264" cy="443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330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Rules in the stylesheet produce the output document</a:t>
            </a:r>
          </a:p>
          <a:p>
            <a:pPr>
              <a:buFont typeface="Arial" panose="020B0604020202020204" pitchFamily="34" charset="0"/>
              <a:buChar char="•"/>
            </a:pPr>
            <a:r>
              <a:rPr lang="en-US" dirty="0"/>
              <a:t> </a:t>
            </a:r>
            <a:r>
              <a:rPr lang="en-US" dirty="0" smtClean="0"/>
              <a:t> These rules are called templates</a:t>
            </a:r>
          </a:p>
          <a:p>
            <a:pPr>
              <a:buFont typeface="Arial" panose="020B0604020202020204" pitchFamily="34" charset="0"/>
              <a:buChar char="•"/>
            </a:pPr>
            <a:r>
              <a:rPr lang="en-US" dirty="0"/>
              <a:t> </a:t>
            </a:r>
            <a:r>
              <a:rPr lang="en-US" dirty="0" smtClean="0"/>
              <a:t> Each template has two parts</a:t>
            </a:r>
          </a:p>
          <a:p>
            <a:pPr marL="1280160" lvl="5" indent="-457200">
              <a:buFont typeface="+mj-lt"/>
              <a:buAutoNum type="arabicPeriod"/>
            </a:pPr>
            <a:r>
              <a:rPr lang="en-US" sz="2000" dirty="0" smtClean="0"/>
              <a:t>A pattern that identifies the nodes in the XML document that the template can be applied to</a:t>
            </a:r>
          </a:p>
          <a:p>
            <a:pPr marL="1280160" lvl="5" indent="-457200">
              <a:buFont typeface="+mj-lt"/>
              <a:buAutoNum type="arabicPeriod"/>
            </a:pPr>
            <a:r>
              <a:rPr lang="en-US" sz="2000" dirty="0" smtClean="0"/>
              <a:t>The instructions about the actual transformation</a:t>
            </a:r>
          </a:p>
          <a:p>
            <a:pPr marL="173736" lvl="1" indent="0">
              <a:buNone/>
            </a:pPr>
            <a:endParaRPr lang="en-US" sz="2400" dirty="0" smtClean="0"/>
          </a:p>
          <a:p>
            <a:pPr marL="173736" lvl="1" indent="0">
              <a:buNone/>
            </a:pPr>
            <a:r>
              <a:rPr lang="en-US" sz="2200" dirty="0" smtClean="0"/>
              <a:t>Key takeaway: </a:t>
            </a:r>
            <a:r>
              <a:rPr lang="en-US" sz="2200" b="1" dirty="0" smtClean="0"/>
              <a:t>&lt;</a:t>
            </a:r>
            <a:r>
              <a:rPr lang="en-US" sz="2200" b="1" dirty="0" err="1" smtClean="0"/>
              <a:t>xsl:apply-templates</a:t>
            </a:r>
            <a:r>
              <a:rPr lang="en-US" sz="2200" b="1" dirty="0" smtClean="0"/>
              <a:t>/&gt; </a:t>
            </a:r>
            <a:r>
              <a:rPr lang="en-US" sz="2200" dirty="0" smtClean="0"/>
              <a:t>triggers further processing– it sends us back to the source tree.</a:t>
            </a:r>
          </a:p>
          <a:p>
            <a:pPr marL="0" indent="0">
              <a:buNone/>
            </a:pPr>
            <a:endParaRPr lang="en-US" dirty="0"/>
          </a:p>
        </p:txBody>
      </p:sp>
    </p:spTree>
    <p:extLst>
      <p:ext uri="{BB962C8B-B14F-4D97-AF65-F5344CB8AC3E}">
        <p14:creationId xmlns:p14="http://schemas.microsoft.com/office/powerpoint/2010/main" val="3601904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it out</a:t>
            </a:r>
            <a:endParaRPr lang="en-US" dirty="0"/>
          </a:p>
        </p:txBody>
      </p:sp>
      <p:pic>
        <p:nvPicPr>
          <p:cNvPr id="9218" name="Picture 2" descr="http://m.c.lnkd.licdn.com/mpr/mpr/AAEAAQAAAAAAAAIkAAAAJGY2ZDdmYTU3LWY0MzYtNDIzYS1iZWM0LTkwMmYxZGEzZmM4Nw.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59844" y="2392362"/>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03000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XSLT Processing Model</a:t>
            </a:r>
            <a:endParaRPr lang="en-US" dirty="0"/>
          </a:p>
        </p:txBody>
      </p:sp>
      <p:pic>
        <p:nvPicPr>
          <p:cNvPr id="1026" name="Picture 2" descr="http://wwp.neu.edu/outreach/seminars/_utils/gfx/xslt_processing_model_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82751" y="1672683"/>
            <a:ext cx="7727795" cy="491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89784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XSLT Processing Model</a:t>
            </a:r>
          </a:p>
        </p:txBody>
      </p:sp>
      <p:pic>
        <p:nvPicPr>
          <p:cNvPr id="4" name="Content Placeholder 3"/>
          <p:cNvPicPr>
            <a:picLocks noGrp="1" noChangeAspect="1"/>
          </p:cNvPicPr>
          <p:nvPr>
            <p:ph idx="1"/>
          </p:nvPr>
        </p:nvPicPr>
        <p:blipFill>
          <a:blip r:embed="rId3"/>
          <a:stretch>
            <a:fillRect/>
          </a:stretch>
        </p:blipFill>
        <p:spPr>
          <a:xfrm>
            <a:off x="1024128" y="2084832"/>
            <a:ext cx="5366580" cy="4022725"/>
          </a:xfrm>
          <a:prstGeom prst="rect">
            <a:avLst/>
          </a:prstGeom>
        </p:spPr>
      </p:pic>
    </p:spTree>
    <p:extLst>
      <p:ext uri="{BB962C8B-B14F-4D97-AF65-F5344CB8AC3E}">
        <p14:creationId xmlns:p14="http://schemas.microsoft.com/office/powerpoint/2010/main" val="427651759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XSLT Processing Model</a:t>
            </a:r>
          </a:p>
        </p:txBody>
      </p:sp>
      <p:pic>
        <p:nvPicPr>
          <p:cNvPr id="4" name="Picture 3" descr="Untitl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080" y="1628018"/>
            <a:ext cx="6890515" cy="5330579"/>
          </a:xfrm>
          <a:prstGeom prst="rect">
            <a:avLst/>
          </a:prstGeom>
        </p:spPr>
      </p:pic>
    </p:spTree>
    <p:extLst>
      <p:ext uri="{BB962C8B-B14F-4D97-AF65-F5344CB8AC3E}">
        <p14:creationId xmlns:p14="http://schemas.microsoft.com/office/powerpoint/2010/main" val="22607540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XSLT Processing Model</a:t>
            </a:r>
          </a:p>
        </p:txBody>
      </p:sp>
      <p:pic>
        <p:nvPicPr>
          <p:cNvPr id="4098" name="Picture 2" descr="http://wwp.neu.edu/outreach/seminars/_utils/gfx/xslt_processing_model_5.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24128" y="2084832"/>
            <a:ext cx="5948172" cy="4644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47071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XSLT Processing Model</a:t>
            </a:r>
          </a:p>
        </p:txBody>
      </p:sp>
      <p:pic>
        <p:nvPicPr>
          <p:cNvPr id="5122" name="Picture 2" descr="http://wwp.neu.edu/outreach/seminars/_utils/gfx/xslt_processing_model_6.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24128" y="2084832"/>
            <a:ext cx="6173902" cy="477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18074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XSLT Processing Model</a:t>
            </a:r>
          </a:p>
        </p:txBody>
      </p:sp>
      <p:pic>
        <p:nvPicPr>
          <p:cNvPr id="6146" name="Picture 2" descr="http://wwp.neu.edu/outreach/seminars/_utils/gfx/xslt_processing_model_7.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24128" y="2084832"/>
            <a:ext cx="5932792" cy="4601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103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first, a review of xml</a:t>
            </a:r>
            <a:endParaRPr lang="en-US" dirty="0"/>
          </a:p>
        </p:txBody>
      </p:sp>
      <p:sp>
        <p:nvSpPr>
          <p:cNvPr id="6" name="Text Box 2"/>
          <p:cNvSpPr txBox="1">
            <a:spLocks noChangeArrowheads="1"/>
          </p:cNvSpPr>
          <p:nvPr/>
        </p:nvSpPr>
        <p:spPr bwMode="auto">
          <a:xfrm>
            <a:off x="7484528" y="1838428"/>
            <a:ext cx="1609725" cy="2667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a:ea typeface="Calibri"/>
                <a:cs typeface="Times New Roman"/>
              </a:rPr>
              <a:t>Namespace declaration</a:t>
            </a:r>
          </a:p>
        </p:txBody>
      </p:sp>
      <p:cxnSp>
        <p:nvCxnSpPr>
          <p:cNvPr id="7" name="Straight Arrow Connector 6"/>
          <p:cNvCxnSpPr/>
          <p:nvPr/>
        </p:nvCxnSpPr>
        <p:spPr>
          <a:xfrm flipH="1">
            <a:off x="6005879" y="4529362"/>
            <a:ext cx="1661736" cy="246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 Box 2"/>
          <p:cNvSpPr txBox="1">
            <a:spLocks noChangeArrowheads="1"/>
          </p:cNvSpPr>
          <p:nvPr/>
        </p:nvSpPr>
        <p:spPr bwMode="auto">
          <a:xfrm>
            <a:off x="5913460" y="4115905"/>
            <a:ext cx="866775" cy="2667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dirty="0">
                <a:effectLst/>
                <a:latin typeface="Calibri"/>
                <a:ea typeface="Calibri"/>
                <a:cs typeface="Times New Roman"/>
              </a:rPr>
              <a:t>Comment</a:t>
            </a:r>
          </a:p>
        </p:txBody>
      </p:sp>
      <p:cxnSp>
        <p:nvCxnSpPr>
          <p:cNvPr id="9" name="Straight Arrow Connector 8"/>
          <p:cNvCxnSpPr/>
          <p:nvPr/>
        </p:nvCxnSpPr>
        <p:spPr>
          <a:xfrm flipH="1">
            <a:off x="5679021" y="1905092"/>
            <a:ext cx="1768798" cy="649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 Box 2"/>
          <p:cNvSpPr txBox="1">
            <a:spLocks noChangeArrowheads="1"/>
          </p:cNvSpPr>
          <p:nvPr/>
        </p:nvSpPr>
        <p:spPr bwMode="auto">
          <a:xfrm>
            <a:off x="3944388" y="4990615"/>
            <a:ext cx="914400" cy="2667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a:ea typeface="Calibri"/>
                <a:cs typeface="Times New Roman"/>
              </a:rPr>
              <a:t>Attribute</a:t>
            </a:r>
          </a:p>
        </p:txBody>
      </p:sp>
      <p:cxnSp>
        <p:nvCxnSpPr>
          <p:cNvPr id="11" name="Straight Arrow Connector 10"/>
          <p:cNvCxnSpPr/>
          <p:nvPr/>
        </p:nvCxnSpPr>
        <p:spPr>
          <a:xfrm flipH="1">
            <a:off x="5013718" y="4101239"/>
            <a:ext cx="899559" cy="251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 Box 2"/>
          <p:cNvSpPr txBox="1">
            <a:spLocks noChangeArrowheads="1"/>
          </p:cNvSpPr>
          <p:nvPr/>
        </p:nvSpPr>
        <p:spPr bwMode="auto">
          <a:xfrm>
            <a:off x="5538792" y="5973290"/>
            <a:ext cx="1190625" cy="2667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dirty="0">
                <a:effectLst/>
                <a:latin typeface="Calibri"/>
                <a:ea typeface="Calibri"/>
                <a:cs typeface="Times New Roman"/>
              </a:rPr>
              <a:t>Attribute Value</a:t>
            </a:r>
          </a:p>
        </p:txBody>
      </p:sp>
      <p:cxnSp>
        <p:nvCxnSpPr>
          <p:cNvPr id="13" name="Straight Arrow Connector 12"/>
          <p:cNvCxnSpPr/>
          <p:nvPr/>
        </p:nvCxnSpPr>
        <p:spPr>
          <a:xfrm flipH="1" flipV="1">
            <a:off x="5156738" y="5594620"/>
            <a:ext cx="390525" cy="40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 Box 2"/>
          <p:cNvSpPr txBox="1">
            <a:spLocks noChangeArrowheads="1"/>
          </p:cNvSpPr>
          <p:nvPr/>
        </p:nvSpPr>
        <p:spPr bwMode="auto">
          <a:xfrm>
            <a:off x="7635336" y="4251992"/>
            <a:ext cx="866775" cy="2667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dirty="0">
                <a:effectLst/>
                <a:latin typeface="Calibri"/>
                <a:ea typeface="Calibri"/>
                <a:cs typeface="Times New Roman"/>
              </a:rPr>
              <a:t>Entity Ref</a:t>
            </a:r>
          </a:p>
        </p:txBody>
      </p:sp>
      <p:cxnSp>
        <p:nvCxnSpPr>
          <p:cNvPr id="15" name="Straight Arrow Connector 14"/>
          <p:cNvCxnSpPr/>
          <p:nvPr/>
        </p:nvCxnSpPr>
        <p:spPr>
          <a:xfrm flipV="1">
            <a:off x="1940493" y="5344841"/>
            <a:ext cx="1194734" cy="155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 Box 2"/>
          <p:cNvSpPr txBox="1">
            <a:spLocks noChangeArrowheads="1"/>
          </p:cNvSpPr>
          <p:nvPr/>
        </p:nvSpPr>
        <p:spPr bwMode="auto">
          <a:xfrm>
            <a:off x="1470135" y="5321120"/>
            <a:ext cx="466725" cy="2667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dirty="0">
                <a:effectLst/>
                <a:latin typeface="Calibri"/>
                <a:ea typeface="Calibri"/>
                <a:cs typeface="Times New Roman"/>
              </a:rPr>
              <a:t>Tag</a:t>
            </a:r>
          </a:p>
        </p:txBody>
      </p:sp>
      <p:sp>
        <p:nvSpPr>
          <p:cNvPr id="17" name="Text Box 2"/>
          <p:cNvSpPr txBox="1">
            <a:spLocks noChangeArrowheads="1"/>
          </p:cNvSpPr>
          <p:nvPr/>
        </p:nvSpPr>
        <p:spPr bwMode="auto">
          <a:xfrm>
            <a:off x="573231" y="2046829"/>
            <a:ext cx="1085850" cy="2667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dirty="0">
                <a:effectLst/>
                <a:latin typeface="Calibri"/>
                <a:ea typeface="Calibri"/>
                <a:cs typeface="Times New Roman"/>
              </a:rPr>
              <a:t>Root element</a:t>
            </a:r>
          </a:p>
        </p:txBody>
      </p:sp>
      <p:cxnSp>
        <p:nvCxnSpPr>
          <p:cNvPr id="18" name="Straight Arrow Connector 17"/>
          <p:cNvCxnSpPr/>
          <p:nvPr/>
        </p:nvCxnSpPr>
        <p:spPr>
          <a:xfrm>
            <a:off x="1680059" y="2315215"/>
            <a:ext cx="608525" cy="277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222439" y="1984509"/>
            <a:ext cx="6368990" cy="4401205"/>
          </a:xfrm>
          <a:prstGeom prst="rect">
            <a:avLst/>
          </a:prstGeom>
          <a:noFill/>
        </p:spPr>
        <p:txBody>
          <a:bodyPr wrap="square" rtlCol="0">
            <a:spAutoFit/>
          </a:bodyPr>
          <a:lstStyle/>
          <a:p>
            <a:endParaRPr lang="en-US" dirty="0"/>
          </a:p>
          <a:p>
            <a:r>
              <a:rPr lang="en-US" sz="1600" dirty="0">
                <a:solidFill>
                  <a:srgbClr val="8B26C9"/>
                </a:solidFill>
                <a:latin typeface="Times New Roman"/>
                <a:ea typeface="Times New Roman"/>
                <a:cs typeface="Times New Roman"/>
              </a:rPr>
              <a:t>&lt;?xml version="1.0" encoding="UTF-8"?&gt;</a:t>
            </a:r>
          </a:p>
          <a:p>
            <a:r>
              <a:rPr lang="en-US" sz="1600" dirty="0">
                <a:solidFill>
                  <a:srgbClr val="000096"/>
                </a:solidFill>
                <a:latin typeface="Times New Roman"/>
                <a:ea typeface="Times New Roman"/>
                <a:cs typeface="Times New Roman"/>
              </a:rPr>
              <a:t>&lt;TEI</a:t>
            </a:r>
            <a:r>
              <a:rPr lang="en-US" sz="1600" dirty="0">
                <a:solidFill>
                  <a:srgbClr val="F5844C"/>
                </a:solidFill>
                <a:latin typeface="Times New Roman"/>
                <a:ea typeface="Times New Roman"/>
                <a:cs typeface="Times New Roman"/>
              </a:rPr>
              <a:t> </a:t>
            </a:r>
            <a:r>
              <a:rPr lang="en-US" sz="1600" dirty="0" err="1">
                <a:solidFill>
                  <a:srgbClr val="F5844C"/>
                </a:solidFill>
                <a:latin typeface="Times New Roman"/>
                <a:ea typeface="Times New Roman"/>
                <a:cs typeface="Times New Roman"/>
              </a:rPr>
              <a:t>xmlns</a:t>
            </a:r>
            <a:r>
              <a:rPr lang="en-US" sz="1600" dirty="0">
                <a:solidFill>
                  <a:srgbClr val="FF8040"/>
                </a:solidFill>
                <a:latin typeface="Times New Roman"/>
                <a:ea typeface="Times New Roman"/>
                <a:cs typeface="Times New Roman"/>
              </a:rPr>
              <a:t>=</a:t>
            </a:r>
            <a:r>
              <a:rPr lang="en-US" sz="1600" dirty="0">
                <a:solidFill>
                  <a:srgbClr val="993300"/>
                </a:solidFill>
                <a:latin typeface="Times New Roman"/>
                <a:ea typeface="Times New Roman"/>
                <a:cs typeface="Times New Roman"/>
              </a:rPr>
              <a:t>"http://</a:t>
            </a:r>
            <a:r>
              <a:rPr lang="en-US" sz="1600" dirty="0" err="1">
                <a:solidFill>
                  <a:srgbClr val="993300"/>
                </a:solidFill>
                <a:latin typeface="Times New Roman"/>
                <a:ea typeface="Times New Roman"/>
                <a:cs typeface="Times New Roman"/>
              </a:rPr>
              <a:t>www.tei-c.org</a:t>
            </a:r>
            <a:r>
              <a:rPr lang="en-US" sz="1600" dirty="0">
                <a:solidFill>
                  <a:srgbClr val="993300"/>
                </a:solidFill>
                <a:latin typeface="Times New Roman"/>
                <a:ea typeface="Times New Roman"/>
                <a:cs typeface="Times New Roman"/>
              </a:rPr>
              <a:t>/ns/1.0"</a:t>
            </a:r>
            <a:r>
              <a:rPr lang="en-US" sz="1600" dirty="0">
                <a:solidFill>
                  <a:srgbClr val="F5844C"/>
                </a:solidFill>
                <a:latin typeface="Times New Roman"/>
                <a:ea typeface="Times New Roman"/>
                <a:cs typeface="Times New Roman"/>
              </a:rPr>
              <a:t> </a:t>
            </a:r>
            <a:r>
              <a:rPr lang="en-US" sz="1600" dirty="0" err="1">
                <a:solidFill>
                  <a:srgbClr val="0099CC"/>
                </a:solidFill>
                <a:latin typeface="Times New Roman"/>
                <a:ea typeface="Times New Roman"/>
                <a:cs typeface="Times New Roman"/>
              </a:rPr>
              <a:t>xmlns:xi</a:t>
            </a:r>
            <a:r>
              <a:rPr lang="en-US" sz="1600" dirty="0">
                <a:solidFill>
                  <a:srgbClr val="FF8040"/>
                </a:solidFill>
                <a:latin typeface="Times New Roman"/>
                <a:ea typeface="Times New Roman"/>
                <a:cs typeface="Times New Roman"/>
              </a:rPr>
              <a:t>=</a:t>
            </a:r>
            <a:r>
              <a:rPr lang="en-US" sz="1600" dirty="0">
                <a:solidFill>
                  <a:srgbClr val="993300"/>
                </a:solidFill>
                <a:latin typeface="Times New Roman"/>
                <a:ea typeface="Times New Roman"/>
                <a:cs typeface="Times New Roman"/>
              </a:rPr>
              <a:t>"http://www.w3.org/2001/</a:t>
            </a:r>
            <a:r>
              <a:rPr lang="en-US" sz="1600" dirty="0" err="1">
                <a:solidFill>
                  <a:srgbClr val="993300"/>
                </a:solidFill>
                <a:latin typeface="Times New Roman"/>
                <a:ea typeface="Times New Roman"/>
                <a:cs typeface="Times New Roman"/>
              </a:rPr>
              <a:t>XInclude</a:t>
            </a:r>
            <a:r>
              <a:rPr lang="en-US" sz="1600" dirty="0">
                <a:solidFill>
                  <a:srgbClr val="993300"/>
                </a:solidFill>
                <a:latin typeface="Times New Roman"/>
                <a:ea typeface="Times New Roman"/>
                <a:cs typeface="Times New Roman"/>
              </a:rPr>
              <a:t>"</a:t>
            </a:r>
            <a:r>
              <a:rPr lang="en-US" sz="1600" dirty="0">
                <a:solidFill>
                  <a:srgbClr val="000096"/>
                </a:solidFill>
                <a:latin typeface="Times New Roman"/>
                <a:ea typeface="Times New Roman"/>
                <a:cs typeface="Times New Roman"/>
              </a:rPr>
              <a:t>&gt;</a:t>
            </a:r>
          </a:p>
          <a:p>
            <a:r>
              <a:rPr lang="en-US" sz="1600" dirty="0">
                <a:solidFill>
                  <a:srgbClr val="000096"/>
                </a:solidFill>
                <a:latin typeface="Times New Roman"/>
                <a:ea typeface="Times New Roman"/>
                <a:cs typeface="Times New Roman"/>
              </a:rPr>
              <a:t>&lt;</a:t>
            </a:r>
            <a:r>
              <a:rPr lang="en-US" sz="1600" dirty="0" err="1">
                <a:solidFill>
                  <a:srgbClr val="000096"/>
                </a:solidFill>
                <a:latin typeface="Times New Roman"/>
                <a:ea typeface="Times New Roman"/>
                <a:cs typeface="Times New Roman"/>
              </a:rPr>
              <a:t>teiHeader</a:t>
            </a:r>
            <a:r>
              <a:rPr lang="en-US" sz="1600" dirty="0">
                <a:solidFill>
                  <a:srgbClr val="000096"/>
                </a:solidFill>
                <a:latin typeface="Times New Roman"/>
                <a:ea typeface="Times New Roman"/>
                <a:cs typeface="Times New Roman"/>
              </a:rPr>
              <a:t>&gt;</a:t>
            </a:r>
            <a:endParaRPr lang="en-US" sz="1600" dirty="0">
              <a:solidFill>
                <a:srgbClr val="000000"/>
              </a:solidFill>
              <a:latin typeface="Times New Roman"/>
              <a:ea typeface="Times New Roman"/>
              <a:cs typeface="Times New Roman"/>
            </a:endParaRPr>
          </a:p>
          <a:p>
            <a:r>
              <a:rPr lang="en-US" sz="1600" dirty="0">
                <a:solidFill>
                  <a:srgbClr val="000000"/>
                </a:solidFill>
                <a:latin typeface="Times New Roman"/>
                <a:ea typeface="Times New Roman"/>
                <a:cs typeface="Times New Roman"/>
              </a:rPr>
              <a:t>        </a:t>
            </a:r>
            <a:r>
              <a:rPr lang="en-US" sz="1600" dirty="0">
                <a:solidFill>
                  <a:srgbClr val="000096"/>
                </a:solidFill>
                <a:latin typeface="Times New Roman"/>
                <a:ea typeface="Times New Roman"/>
                <a:cs typeface="Times New Roman"/>
              </a:rPr>
              <a:t>&lt;</a:t>
            </a:r>
            <a:r>
              <a:rPr lang="en-US" sz="1600" dirty="0" err="1">
                <a:solidFill>
                  <a:srgbClr val="000096"/>
                </a:solidFill>
                <a:latin typeface="Times New Roman"/>
                <a:ea typeface="Times New Roman"/>
                <a:cs typeface="Times New Roman"/>
              </a:rPr>
              <a:t>fileDesc</a:t>
            </a:r>
            <a:r>
              <a:rPr lang="en-US" sz="1600" dirty="0">
                <a:solidFill>
                  <a:srgbClr val="000096"/>
                </a:solidFill>
                <a:latin typeface="Times New Roman"/>
                <a:ea typeface="Times New Roman"/>
                <a:cs typeface="Times New Roman"/>
              </a:rPr>
              <a:t>&gt;</a:t>
            </a:r>
            <a:endParaRPr lang="en-US" sz="1600" dirty="0">
              <a:solidFill>
                <a:srgbClr val="000000"/>
              </a:solidFill>
              <a:latin typeface="Times New Roman"/>
              <a:ea typeface="Times New Roman"/>
              <a:cs typeface="Times New Roman"/>
            </a:endParaRPr>
          </a:p>
          <a:p>
            <a:r>
              <a:rPr lang="en-US" sz="1600" dirty="0">
                <a:solidFill>
                  <a:srgbClr val="000000"/>
                </a:solidFill>
                <a:latin typeface="Times New Roman"/>
                <a:ea typeface="Times New Roman"/>
                <a:cs typeface="Times New Roman"/>
              </a:rPr>
              <a:t>            </a:t>
            </a:r>
            <a:r>
              <a:rPr lang="en-US" sz="1600" dirty="0">
                <a:solidFill>
                  <a:srgbClr val="000096"/>
                </a:solidFill>
                <a:latin typeface="Times New Roman"/>
                <a:ea typeface="Times New Roman"/>
                <a:cs typeface="Times New Roman"/>
              </a:rPr>
              <a:t>&lt;</a:t>
            </a:r>
            <a:r>
              <a:rPr lang="en-US" sz="1600" dirty="0" err="1">
                <a:solidFill>
                  <a:srgbClr val="000096"/>
                </a:solidFill>
                <a:latin typeface="Times New Roman"/>
                <a:ea typeface="Times New Roman"/>
                <a:cs typeface="Times New Roman"/>
              </a:rPr>
              <a:t>titleStmt</a:t>
            </a:r>
            <a:r>
              <a:rPr lang="en-US" sz="1600" dirty="0">
                <a:solidFill>
                  <a:srgbClr val="000096"/>
                </a:solidFill>
                <a:latin typeface="Times New Roman"/>
                <a:ea typeface="Times New Roman"/>
                <a:cs typeface="Times New Roman"/>
              </a:rPr>
              <a:t>&gt;</a:t>
            </a:r>
            <a:endParaRPr lang="en-US" sz="1600" dirty="0">
              <a:solidFill>
                <a:srgbClr val="000000"/>
              </a:solidFill>
              <a:latin typeface="Times New Roman"/>
              <a:ea typeface="Times New Roman"/>
              <a:cs typeface="Times New Roman"/>
            </a:endParaRPr>
          </a:p>
          <a:p>
            <a:r>
              <a:rPr lang="en-US" sz="1600" dirty="0">
                <a:solidFill>
                  <a:srgbClr val="000000"/>
                </a:solidFill>
                <a:latin typeface="Times New Roman"/>
                <a:ea typeface="Times New Roman"/>
                <a:cs typeface="Times New Roman"/>
              </a:rPr>
              <a:t>                </a:t>
            </a:r>
            <a:r>
              <a:rPr lang="en-US" sz="1600" dirty="0">
                <a:solidFill>
                  <a:srgbClr val="000096"/>
                </a:solidFill>
                <a:latin typeface="Times New Roman"/>
                <a:ea typeface="Times New Roman"/>
                <a:cs typeface="Times New Roman"/>
              </a:rPr>
              <a:t>&lt;title&gt;</a:t>
            </a:r>
            <a:r>
              <a:rPr lang="en-US" sz="1600" dirty="0">
                <a:solidFill>
                  <a:srgbClr val="000000"/>
                </a:solidFill>
                <a:latin typeface="Times New Roman"/>
                <a:ea typeface="Times New Roman"/>
                <a:cs typeface="Times New Roman"/>
              </a:rPr>
              <a:t>MD.Balt.JHU.L.119c</a:t>
            </a:r>
            <a:r>
              <a:rPr lang="en-US" sz="1600" dirty="0">
                <a:solidFill>
                  <a:srgbClr val="000096"/>
                </a:solidFill>
                <a:latin typeface="Times New Roman"/>
                <a:ea typeface="Times New Roman"/>
                <a:cs typeface="Times New Roman"/>
              </a:rPr>
              <a:t>&lt;/title&gt;</a:t>
            </a:r>
            <a:endParaRPr lang="en-US" sz="1600" dirty="0">
              <a:solidFill>
                <a:srgbClr val="000000"/>
              </a:solidFill>
              <a:latin typeface="Times New Roman"/>
              <a:ea typeface="Times New Roman"/>
              <a:cs typeface="Times New Roman"/>
            </a:endParaRPr>
          </a:p>
          <a:p>
            <a:r>
              <a:rPr lang="en-US" sz="1600" dirty="0">
                <a:solidFill>
                  <a:srgbClr val="000000"/>
                </a:solidFill>
                <a:latin typeface="Times New Roman"/>
                <a:ea typeface="Times New Roman"/>
                <a:cs typeface="Times New Roman"/>
              </a:rPr>
              <a:t>             </a:t>
            </a:r>
            <a:r>
              <a:rPr lang="en-US" sz="1600" dirty="0">
                <a:solidFill>
                  <a:srgbClr val="000096"/>
                </a:solidFill>
                <a:latin typeface="Times New Roman"/>
                <a:ea typeface="Times New Roman"/>
                <a:cs typeface="Times New Roman"/>
              </a:rPr>
              <a:t>&lt;/</a:t>
            </a:r>
            <a:r>
              <a:rPr lang="en-US" sz="1600" dirty="0" err="1">
                <a:solidFill>
                  <a:srgbClr val="000096"/>
                </a:solidFill>
                <a:latin typeface="Times New Roman"/>
                <a:ea typeface="Times New Roman"/>
                <a:cs typeface="Times New Roman"/>
              </a:rPr>
              <a:t>titleStmt</a:t>
            </a:r>
            <a:r>
              <a:rPr lang="en-US" sz="1600" dirty="0">
                <a:solidFill>
                  <a:srgbClr val="000096"/>
                </a:solidFill>
                <a:latin typeface="Times New Roman"/>
                <a:ea typeface="Times New Roman"/>
                <a:cs typeface="Times New Roman"/>
              </a:rPr>
              <a:t>&gt;</a:t>
            </a:r>
          </a:p>
          <a:p>
            <a:r>
              <a:rPr lang="en-US" sz="1600" dirty="0">
                <a:solidFill>
                  <a:srgbClr val="006400"/>
                </a:solidFill>
                <a:latin typeface="Times New Roman"/>
                <a:ea typeface="Times New Roman"/>
                <a:cs typeface="Times New Roman"/>
              </a:rPr>
              <a:t>&lt;!—</a:t>
            </a:r>
            <a:r>
              <a:rPr lang="en-US" sz="1600" dirty="0" err="1">
                <a:solidFill>
                  <a:srgbClr val="006400"/>
                </a:solidFill>
                <a:latin typeface="Times New Roman"/>
                <a:ea typeface="Times New Roman"/>
                <a:cs typeface="Times New Roman"/>
              </a:rPr>
              <a:t>publicationStmt</a:t>
            </a:r>
            <a:r>
              <a:rPr lang="en-US" sz="1600" dirty="0">
                <a:solidFill>
                  <a:srgbClr val="006400"/>
                </a:solidFill>
                <a:latin typeface="Times New Roman"/>
                <a:ea typeface="Times New Roman"/>
                <a:cs typeface="Times New Roman"/>
              </a:rPr>
              <a:t> start here  --&gt; </a:t>
            </a:r>
          </a:p>
          <a:p>
            <a:r>
              <a:rPr lang="en-US" sz="1600" dirty="0">
                <a:solidFill>
                  <a:srgbClr val="000096"/>
                </a:solidFill>
                <a:latin typeface="Times New Roman"/>
                <a:ea typeface="Times New Roman"/>
                <a:cs typeface="Times New Roman"/>
              </a:rPr>
              <a:t>&lt;</a:t>
            </a:r>
            <a:r>
              <a:rPr lang="en-US" sz="1600" dirty="0" err="1">
                <a:solidFill>
                  <a:srgbClr val="000096"/>
                </a:solidFill>
                <a:latin typeface="Times New Roman"/>
                <a:ea typeface="Times New Roman"/>
                <a:cs typeface="Times New Roman"/>
              </a:rPr>
              <a:t>publicationStmt</a:t>
            </a:r>
            <a:r>
              <a:rPr lang="en-US" sz="1600" dirty="0">
                <a:solidFill>
                  <a:srgbClr val="000096"/>
                </a:solidFill>
                <a:latin typeface="Times New Roman"/>
                <a:ea typeface="Times New Roman"/>
                <a:cs typeface="Times New Roman"/>
              </a:rPr>
              <a:t>&gt;</a:t>
            </a:r>
            <a:endParaRPr lang="en-US" sz="1600" dirty="0">
              <a:solidFill>
                <a:srgbClr val="000000"/>
              </a:solidFill>
              <a:latin typeface="Times New Roman"/>
              <a:ea typeface="Times New Roman"/>
              <a:cs typeface="Times New Roman"/>
            </a:endParaRPr>
          </a:p>
          <a:p>
            <a:r>
              <a:rPr lang="en-US" sz="1600" dirty="0">
                <a:solidFill>
                  <a:srgbClr val="000000"/>
                </a:solidFill>
                <a:latin typeface="Times New Roman"/>
                <a:ea typeface="Times New Roman"/>
                <a:cs typeface="Times New Roman"/>
              </a:rPr>
              <a:t>                 </a:t>
            </a:r>
            <a:r>
              <a:rPr lang="en-US" sz="1600" dirty="0">
                <a:solidFill>
                  <a:srgbClr val="000096"/>
                </a:solidFill>
                <a:latin typeface="Times New Roman"/>
                <a:ea typeface="Times New Roman"/>
                <a:cs typeface="Times New Roman"/>
              </a:rPr>
              <a:t>&lt;authority&gt;</a:t>
            </a:r>
            <a:r>
              <a:rPr lang="en-US" sz="1600" dirty="0">
                <a:solidFill>
                  <a:srgbClr val="000000"/>
                </a:solidFill>
                <a:latin typeface="Times New Roman"/>
                <a:ea typeface="Times New Roman"/>
                <a:cs typeface="Times New Roman"/>
              </a:rPr>
              <a:t>Brown University </a:t>
            </a:r>
            <a:r>
              <a:rPr lang="en-US" sz="1600" dirty="0">
                <a:solidFill>
                  <a:srgbClr val="969600"/>
                </a:solidFill>
                <a:latin typeface="Times New Roman"/>
                <a:ea typeface="Times New Roman"/>
                <a:cs typeface="Times New Roman"/>
              </a:rPr>
              <a:t>&amp;</a:t>
            </a:r>
            <a:r>
              <a:rPr lang="en-US" sz="1600" dirty="0" err="1">
                <a:solidFill>
                  <a:srgbClr val="969600"/>
                </a:solidFill>
                <a:latin typeface="Times New Roman"/>
                <a:ea typeface="Times New Roman"/>
                <a:cs typeface="Times New Roman"/>
              </a:rPr>
              <a:t>amp;</a:t>
            </a:r>
            <a:r>
              <a:rPr lang="en-US" sz="1600" dirty="0" err="1">
                <a:solidFill>
                  <a:srgbClr val="000000"/>
                </a:solidFill>
                <a:latin typeface="Times New Roman"/>
                <a:ea typeface="Times New Roman"/>
                <a:cs typeface="Times New Roman"/>
              </a:rPr>
              <a:t>Tufts</a:t>
            </a:r>
            <a:r>
              <a:rPr lang="en-US" sz="1600" dirty="0">
                <a:solidFill>
                  <a:srgbClr val="000000"/>
                </a:solidFill>
                <a:latin typeface="Times New Roman"/>
                <a:ea typeface="Times New Roman"/>
                <a:cs typeface="Times New Roman"/>
              </a:rPr>
              <a:t> University</a:t>
            </a:r>
            <a:r>
              <a:rPr lang="en-US" sz="1600" dirty="0">
                <a:solidFill>
                  <a:srgbClr val="000096"/>
                </a:solidFill>
                <a:latin typeface="Times New Roman"/>
                <a:ea typeface="Times New Roman"/>
                <a:cs typeface="Times New Roman"/>
              </a:rPr>
              <a:t>&lt;/authority&gt;</a:t>
            </a:r>
            <a:endParaRPr lang="en-US" sz="1600" dirty="0">
              <a:solidFill>
                <a:srgbClr val="000000"/>
              </a:solidFill>
              <a:latin typeface="Times New Roman"/>
              <a:ea typeface="Times New Roman"/>
              <a:cs typeface="Times New Roman"/>
            </a:endParaRPr>
          </a:p>
          <a:p>
            <a:r>
              <a:rPr lang="en-US" sz="1600" dirty="0">
                <a:solidFill>
                  <a:srgbClr val="000000"/>
                </a:solidFill>
                <a:latin typeface="Times New Roman"/>
                <a:ea typeface="Times New Roman"/>
                <a:cs typeface="Times New Roman"/>
              </a:rPr>
              <a:t>                </a:t>
            </a:r>
            <a:r>
              <a:rPr lang="en-US" sz="1600" dirty="0">
                <a:solidFill>
                  <a:srgbClr val="000096"/>
                </a:solidFill>
                <a:latin typeface="Times New Roman"/>
                <a:ea typeface="Times New Roman"/>
                <a:cs typeface="Times New Roman"/>
              </a:rPr>
              <a:t>&lt;</a:t>
            </a:r>
            <a:r>
              <a:rPr lang="en-US" sz="1600" dirty="0" err="1">
                <a:solidFill>
                  <a:srgbClr val="000096"/>
                </a:solidFill>
                <a:latin typeface="Times New Roman"/>
                <a:ea typeface="Times New Roman"/>
                <a:cs typeface="Times New Roman"/>
              </a:rPr>
              <a:t>idno</a:t>
            </a:r>
            <a:r>
              <a:rPr lang="en-US" sz="1600" dirty="0">
                <a:solidFill>
                  <a:srgbClr val="F5844C"/>
                </a:solidFill>
                <a:latin typeface="Times New Roman"/>
                <a:ea typeface="Times New Roman"/>
                <a:cs typeface="Times New Roman"/>
              </a:rPr>
              <a:t> type</a:t>
            </a:r>
            <a:r>
              <a:rPr lang="en-US" sz="1600" dirty="0">
                <a:solidFill>
                  <a:srgbClr val="FF8040"/>
                </a:solidFill>
                <a:latin typeface="Times New Roman"/>
                <a:ea typeface="Times New Roman"/>
                <a:cs typeface="Times New Roman"/>
              </a:rPr>
              <a:t>=</a:t>
            </a:r>
            <a:r>
              <a:rPr lang="en-US" sz="1600" dirty="0">
                <a:solidFill>
                  <a:srgbClr val="993300"/>
                </a:solidFill>
                <a:latin typeface="Times New Roman"/>
                <a:ea typeface="Times New Roman"/>
                <a:cs typeface="Times New Roman"/>
              </a:rPr>
              <a:t>"</a:t>
            </a:r>
            <a:r>
              <a:rPr lang="en-US" sz="1600" dirty="0" err="1">
                <a:solidFill>
                  <a:srgbClr val="993300"/>
                </a:solidFill>
                <a:latin typeface="Times New Roman"/>
                <a:ea typeface="Times New Roman"/>
                <a:cs typeface="Times New Roman"/>
              </a:rPr>
              <a:t>USEpigraphy</a:t>
            </a:r>
            <a:r>
              <a:rPr lang="en-US" sz="1600" dirty="0">
                <a:solidFill>
                  <a:srgbClr val="993300"/>
                </a:solidFill>
                <a:latin typeface="Times New Roman"/>
                <a:ea typeface="Times New Roman"/>
                <a:cs typeface="Times New Roman"/>
              </a:rPr>
              <a:t>"</a:t>
            </a:r>
            <a:r>
              <a:rPr lang="en-US" sz="1600" dirty="0">
                <a:solidFill>
                  <a:srgbClr val="F5844C"/>
                </a:solidFill>
                <a:latin typeface="Times New Roman"/>
                <a:ea typeface="Times New Roman"/>
                <a:cs typeface="Times New Roman"/>
              </a:rPr>
              <a:t> </a:t>
            </a:r>
            <a:r>
              <a:rPr lang="en-US" sz="1600" dirty="0" err="1">
                <a:solidFill>
                  <a:srgbClr val="F5844C"/>
                </a:solidFill>
                <a:latin typeface="Times New Roman"/>
                <a:ea typeface="Times New Roman"/>
                <a:cs typeface="Times New Roman"/>
              </a:rPr>
              <a:t>xml:id</a:t>
            </a:r>
            <a:r>
              <a:rPr lang="en-US" sz="1600" dirty="0">
                <a:solidFill>
                  <a:srgbClr val="FF8040"/>
                </a:solidFill>
                <a:latin typeface="Times New Roman"/>
                <a:ea typeface="Times New Roman"/>
                <a:cs typeface="Times New Roman"/>
              </a:rPr>
              <a:t>=</a:t>
            </a:r>
            <a:r>
              <a:rPr lang="en-US" sz="1600" dirty="0">
                <a:solidFill>
                  <a:srgbClr val="993300"/>
                </a:solidFill>
                <a:latin typeface="Times New Roman"/>
                <a:ea typeface="Times New Roman"/>
                <a:cs typeface="Times New Roman"/>
              </a:rPr>
              <a:t>"MD.Balt.JHU.L.119c"</a:t>
            </a:r>
            <a:r>
              <a:rPr lang="en-US" sz="1600" dirty="0">
                <a:solidFill>
                  <a:srgbClr val="000096"/>
                </a:solidFill>
                <a:latin typeface="Times New Roman"/>
                <a:ea typeface="Times New Roman"/>
                <a:cs typeface="Times New Roman"/>
              </a:rPr>
              <a:t>&gt;</a:t>
            </a:r>
            <a:r>
              <a:rPr lang="en-US" sz="1600" dirty="0">
                <a:solidFill>
                  <a:srgbClr val="000000"/>
                </a:solidFill>
                <a:latin typeface="Times New Roman"/>
                <a:ea typeface="Times New Roman"/>
                <a:cs typeface="Times New Roman"/>
              </a:rPr>
              <a:t>Repeat USEP ID</a:t>
            </a:r>
            <a:r>
              <a:rPr lang="en-US" sz="1600" dirty="0">
                <a:solidFill>
                  <a:srgbClr val="000096"/>
                </a:solidFill>
                <a:latin typeface="Times New Roman"/>
                <a:ea typeface="Times New Roman"/>
                <a:cs typeface="Times New Roman"/>
              </a:rPr>
              <a:t>&lt;/</a:t>
            </a:r>
            <a:r>
              <a:rPr lang="en-US" sz="1600" dirty="0" err="1">
                <a:solidFill>
                  <a:srgbClr val="000096"/>
                </a:solidFill>
                <a:latin typeface="Times New Roman"/>
                <a:ea typeface="Times New Roman"/>
                <a:cs typeface="Times New Roman"/>
              </a:rPr>
              <a:t>idno</a:t>
            </a:r>
            <a:r>
              <a:rPr lang="en-US" sz="1600" dirty="0">
                <a:solidFill>
                  <a:srgbClr val="000096"/>
                </a:solidFill>
                <a:latin typeface="Times New Roman"/>
                <a:ea typeface="Times New Roman"/>
                <a:cs typeface="Times New Roman"/>
              </a:rPr>
              <a:t>&gt;</a:t>
            </a:r>
            <a:endParaRPr lang="en-US" sz="1600" dirty="0">
              <a:solidFill>
                <a:srgbClr val="000000"/>
              </a:solidFill>
              <a:latin typeface="Times New Roman"/>
              <a:ea typeface="Times New Roman"/>
              <a:cs typeface="Times New Roman"/>
            </a:endParaRPr>
          </a:p>
          <a:p>
            <a:r>
              <a:rPr lang="en-US" sz="1600" dirty="0">
                <a:solidFill>
                  <a:srgbClr val="000000"/>
                </a:solidFill>
                <a:latin typeface="Times New Roman"/>
                <a:ea typeface="Times New Roman"/>
                <a:cs typeface="Times New Roman"/>
              </a:rPr>
              <a:t>            </a:t>
            </a:r>
            <a:r>
              <a:rPr lang="en-US" sz="1600" dirty="0">
                <a:solidFill>
                  <a:srgbClr val="000096"/>
                </a:solidFill>
                <a:latin typeface="Times New Roman"/>
                <a:ea typeface="Times New Roman"/>
                <a:cs typeface="Times New Roman"/>
              </a:rPr>
              <a:t>&lt;/</a:t>
            </a:r>
            <a:r>
              <a:rPr lang="en-US" sz="1600" dirty="0" err="1">
                <a:solidFill>
                  <a:srgbClr val="000096"/>
                </a:solidFill>
                <a:latin typeface="Times New Roman"/>
                <a:ea typeface="Times New Roman"/>
                <a:cs typeface="Times New Roman"/>
              </a:rPr>
              <a:t>publicationStmt</a:t>
            </a:r>
            <a:r>
              <a:rPr lang="en-US" sz="1600" dirty="0">
                <a:solidFill>
                  <a:srgbClr val="000096"/>
                </a:solidFill>
                <a:latin typeface="Times New Roman"/>
                <a:ea typeface="Times New Roman"/>
                <a:cs typeface="Times New Roman"/>
              </a:rPr>
              <a:t>&gt;</a:t>
            </a:r>
          </a:p>
          <a:p>
            <a:r>
              <a:rPr lang="en-US" sz="1600" dirty="0">
                <a:solidFill>
                  <a:srgbClr val="000000"/>
                </a:solidFill>
                <a:latin typeface="Calibri"/>
                <a:ea typeface="Calibri"/>
                <a:cs typeface="Calibri"/>
              </a:rPr>
              <a:t>				</a:t>
            </a:r>
            <a:r>
              <a:rPr lang="en-US" sz="1600" b="1" dirty="0">
                <a:solidFill>
                  <a:srgbClr val="000000"/>
                </a:solidFill>
                <a:latin typeface="Calibri"/>
                <a:ea typeface="Calibri"/>
                <a:cs typeface="Calibri"/>
              </a:rPr>
              <a:t>[…..]</a:t>
            </a:r>
            <a:endParaRPr lang="en-US" sz="1600" dirty="0"/>
          </a:p>
        </p:txBody>
      </p:sp>
      <p:cxnSp>
        <p:nvCxnSpPr>
          <p:cNvPr id="29" name="Straight Arrow Connector 28"/>
          <p:cNvCxnSpPr/>
          <p:nvPr/>
        </p:nvCxnSpPr>
        <p:spPr>
          <a:xfrm flipH="1">
            <a:off x="3717295" y="5032062"/>
            <a:ext cx="196480" cy="246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6" idx="0"/>
          </p:cNvCxnSpPr>
          <p:nvPr/>
        </p:nvCxnSpPr>
        <p:spPr>
          <a:xfrm flipV="1">
            <a:off x="1703498" y="4709813"/>
            <a:ext cx="585087" cy="611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10098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a:xfrm>
            <a:off x="1024128" y="2209025"/>
            <a:ext cx="9720073" cy="4023360"/>
          </a:xfrm>
        </p:spPr>
        <p:txBody>
          <a:bodyPr>
            <a:normAutofit fontScale="85000" lnSpcReduction="20000"/>
          </a:bodyPr>
          <a:lstStyle/>
          <a:p>
            <a:pPr marL="457200" lvl="0" indent="-457200">
              <a:buFont typeface="+mj-lt"/>
              <a:buAutoNum type="arabicPeriod"/>
            </a:pPr>
            <a:r>
              <a:rPr lang="en-US" sz="2300" dirty="0"/>
              <a:t>The default rule for the </a:t>
            </a:r>
            <a:r>
              <a:rPr lang="en-US" sz="2300" b="1" dirty="0"/>
              <a:t>root node</a:t>
            </a:r>
            <a:r>
              <a:rPr lang="en-US" sz="2300" dirty="0"/>
              <a:t> and all </a:t>
            </a:r>
            <a:r>
              <a:rPr lang="en-US" sz="2300" b="1" dirty="0"/>
              <a:t>element nodes</a:t>
            </a:r>
            <a:r>
              <a:rPr lang="en-US" sz="2300" dirty="0"/>
              <a:t> is to process all children (ensuring that the whole tree gets processed recursively, from the root, to the outermost </a:t>
            </a:r>
            <a:r>
              <a:rPr lang="en-US" sz="2300" dirty="0" smtClean="0"/>
              <a:t>branches.</a:t>
            </a:r>
          </a:p>
          <a:p>
            <a:pPr marL="457200" lvl="0" indent="-457200">
              <a:buFont typeface="+mj-lt"/>
              <a:buAutoNum type="arabicPeriod"/>
            </a:pPr>
            <a:r>
              <a:rPr lang="en-US" sz="2300" dirty="0" smtClean="0"/>
              <a:t>The </a:t>
            </a:r>
            <a:r>
              <a:rPr lang="en-US" sz="2300" dirty="0"/>
              <a:t>default rule for attributes specifies that the </a:t>
            </a:r>
            <a:r>
              <a:rPr lang="en-US" sz="2300" i="1" dirty="0"/>
              <a:t>attribute value</a:t>
            </a:r>
            <a:r>
              <a:rPr lang="en-US" sz="2300" dirty="0"/>
              <a:t> is output into the results </a:t>
            </a:r>
            <a:r>
              <a:rPr lang="en-US" sz="2300" dirty="0" smtClean="0"/>
              <a:t>tree.</a:t>
            </a:r>
          </a:p>
          <a:p>
            <a:pPr marL="457200" lvl="0" indent="-457200">
              <a:buFont typeface="+mj-lt"/>
              <a:buAutoNum type="arabicPeriod"/>
            </a:pPr>
            <a:r>
              <a:rPr lang="en-US" sz="2300" dirty="0" smtClean="0"/>
              <a:t>The </a:t>
            </a:r>
            <a:r>
              <a:rPr lang="en-US" sz="2300" dirty="0"/>
              <a:t>default rule for text nodes specifies that text is output into the results </a:t>
            </a:r>
            <a:r>
              <a:rPr lang="en-US" sz="2300" dirty="0" smtClean="0"/>
              <a:t>tree.</a:t>
            </a:r>
          </a:p>
          <a:p>
            <a:pPr marL="457200" lvl="0" indent="-457200">
              <a:buFont typeface="+mj-lt"/>
              <a:buAutoNum type="arabicPeriod"/>
            </a:pPr>
            <a:r>
              <a:rPr lang="en-US" sz="2300" dirty="0" smtClean="0"/>
              <a:t>The </a:t>
            </a:r>
            <a:r>
              <a:rPr lang="en-US" sz="2300" dirty="0"/>
              <a:t>default rule for processing instructions and comments is that theses nodes are omitted from the results tree</a:t>
            </a:r>
            <a:r>
              <a:rPr lang="en-US" sz="2300" dirty="0" smtClean="0"/>
              <a:t>.</a:t>
            </a:r>
            <a:endParaRPr lang="en-US" sz="2300" dirty="0"/>
          </a:p>
          <a:p>
            <a:pPr marL="0" indent="0">
              <a:buNone/>
            </a:pPr>
            <a:r>
              <a:rPr lang="en-US" sz="2300" b="1" dirty="0"/>
              <a:t>Essentially, this means that by default, all elements in the XML input tree, beginning with the root, are processed, and that text content is output into the resulting document, while instructions and comments are left out.</a:t>
            </a:r>
          </a:p>
          <a:p>
            <a:pPr marL="0" indent="0">
              <a:buNone/>
            </a:pPr>
            <a:r>
              <a:rPr lang="en-US" sz="2300" dirty="0" smtClean="0"/>
              <a:t>Any </a:t>
            </a:r>
            <a:r>
              <a:rPr lang="en-US" sz="2300" dirty="0"/>
              <a:t>template rules you place in your </a:t>
            </a:r>
            <a:r>
              <a:rPr lang="en-US" sz="2300" dirty="0" err="1"/>
              <a:t>stylesheet</a:t>
            </a:r>
            <a:r>
              <a:rPr lang="en-US" sz="2300" dirty="0"/>
              <a:t>, will override these default behaviors.  In XSLT, only the best matching rule will be applied to any given node, and more specific rules are better matches than general rules.</a:t>
            </a:r>
          </a:p>
          <a:p>
            <a:endParaRPr lang="en-US" dirty="0"/>
          </a:p>
        </p:txBody>
      </p:sp>
    </p:spTree>
    <p:extLst>
      <p:ext uri="{BB962C8B-B14F-4D97-AF65-F5344CB8AC3E}">
        <p14:creationId xmlns:p14="http://schemas.microsoft.com/office/powerpoint/2010/main" val="21591086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it out</a:t>
            </a:r>
            <a:endParaRPr lang="en-US" dirty="0"/>
          </a:p>
        </p:txBody>
      </p:sp>
      <p:pic>
        <p:nvPicPr>
          <p:cNvPr id="9218" name="Picture 2" descr="http://m.c.lnkd.licdn.com/mpr/mpr/AAEAAQAAAAAAAAIkAAAAJGY2ZDdmYTU3LWY0MzYtNDIzYS1iZWM0LTkwMmYxZGEzZmM4Nw.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59844" y="2392362"/>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66990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first, a review of xml</a:t>
            </a:r>
            <a:endParaRPr lang="en-US" dirty="0"/>
          </a:p>
        </p:txBody>
      </p:sp>
      <p:pic>
        <p:nvPicPr>
          <p:cNvPr id="21" name="Picture 20"/>
          <p:cNvPicPr>
            <a:picLocks noChangeAspect="1"/>
          </p:cNvPicPr>
          <p:nvPr/>
        </p:nvPicPr>
        <p:blipFill>
          <a:blip r:embed="rId3"/>
          <a:stretch>
            <a:fillRect/>
          </a:stretch>
        </p:blipFill>
        <p:spPr>
          <a:xfrm>
            <a:off x="1107253" y="2765020"/>
            <a:ext cx="10377990" cy="2261870"/>
          </a:xfrm>
          <a:prstGeom prst="rect">
            <a:avLst/>
          </a:prstGeom>
        </p:spPr>
      </p:pic>
    </p:spTree>
    <p:extLst>
      <p:ext uri="{BB962C8B-B14F-4D97-AF65-F5344CB8AC3E}">
        <p14:creationId xmlns:p14="http://schemas.microsoft.com/office/powerpoint/2010/main" val="185698908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first, a review of xml</a:t>
            </a:r>
            <a:endParaRPr lang="en-US" dirty="0"/>
          </a:p>
        </p:txBody>
      </p:sp>
      <p:pic>
        <p:nvPicPr>
          <p:cNvPr id="3" name="Picture 2"/>
          <p:cNvPicPr>
            <a:picLocks noChangeAspect="1"/>
          </p:cNvPicPr>
          <p:nvPr/>
        </p:nvPicPr>
        <p:blipFill>
          <a:blip r:embed="rId3"/>
          <a:stretch>
            <a:fillRect/>
          </a:stretch>
        </p:blipFill>
        <p:spPr>
          <a:xfrm>
            <a:off x="897851" y="2409381"/>
            <a:ext cx="9920519" cy="2670909"/>
          </a:xfrm>
          <a:prstGeom prst="rect">
            <a:avLst/>
          </a:prstGeom>
        </p:spPr>
      </p:pic>
    </p:spTree>
    <p:extLst>
      <p:ext uri="{BB962C8B-B14F-4D97-AF65-F5344CB8AC3E}">
        <p14:creationId xmlns:p14="http://schemas.microsoft.com/office/powerpoint/2010/main" val="337824338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first, a review of xml</a:t>
            </a:r>
            <a:endParaRPr lang="en-US" dirty="0"/>
          </a:p>
        </p:txBody>
      </p:sp>
      <p:pic>
        <p:nvPicPr>
          <p:cNvPr id="5" name="Picture 4"/>
          <p:cNvPicPr>
            <a:picLocks noChangeAspect="1"/>
          </p:cNvPicPr>
          <p:nvPr/>
        </p:nvPicPr>
        <p:blipFill>
          <a:blip r:embed="rId3"/>
          <a:stretch>
            <a:fillRect/>
          </a:stretch>
        </p:blipFill>
        <p:spPr>
          <a:xfrm>
            <a:off x="1242778" y="1986096"/>
            <a:ext cx="6422835" cy="4474026"/>
          </a:xfrm>
          <a:prstGeom prst="rect">
            <a:avLst/>
          </a:prstGeom>
        </p:spPr>
      </p:pic>
    </p:spTree>
    <p:extLst>
      <p:ext uri="{BB962C8B-B14F-4D97-AF65-F5344CB8AC3E}">
        <p14:creationId xmlns:p14="http://schemas.microsoft.com/office/powerpoint/2010/main" val="111300127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an XSLT stylesheet Actually do</a:t>
            </a:r>
            <a:endParaRPr lang="en-US" dirty="0"/>
          </a:p>
        </p:txBody>
      </p:sp>
      <p:pic>
        <p:nvPicPr>
          <p:cNvPr id="4" name="Content Placeholder 3"/>
          <p:cNvPicPr>
            <a:picLocks noGrp="1" noChangeAspect="1"/>
          </p:cNvPicPr>
          <p:nvPr>
            <p:ph idx="1"/>
          </p:nvPr>
        </p:nvPicPr>
        <p:blipFill>
          <a:blip r:embed="rId3"/>
          <a:stretch>
            <a:fillRect/>
          </a:stretch>
        </p:blipFill>
        <p:spPr>
          <a:xfrm>
            <a:off x="1950244" y="2287587"/>
            <a:ext cx="7867650" cy="4019550"/>
          </a:xfrm>
          <a:prstGeom prst="rect">
            <a:avLst/>
          </a:prstGeom>
        </p:spPr>
      </p:pic>
    </p:spTree>
    <p:extLst>
      <p:ext uri="{BB962C8B-B14F-4D97-AF65-F5344CB8AC3E}">
        <p14:creationId xmlns:p14="http://schemas.microsoft.com/office/powerpoint/2010/main" val="199875176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 is….</a:t>
            </a:r>
            <a:endParaRPr lang="en-US" dirty="0"/>
          </a:p>
        </p:txBody>
      </p:sp>
      <p:sp>
        <p:nvSpPr>
          <p:cNvPr id="3" name="Content Placeholder 2"/>
          <p:cNvSpPr>
            <a:spLocks noGrp="1"/>
          </p:cNvSpPr>
          <p:nvPr>
            <p:ph idx="1"/>
          </p:nvPr>
        </p:nvSpPr>
        <p:spPr>
          <a:xfrm>
            <a:off x="1024128" y="1635069"/>
            <a:ext cx="9720073" cy="1278610"/>
          </a:xfrm>
        </p:spPr>
        <p:txBody>
          <a:bodyPr/>
          <a:lstStyle/>
          <a:p>
            <a:r>
              <a:rPr lang="en-US" dirty="0" smtClean="0"/>
              <a:t>The processor reads the XML document as a node tree and matches those nodes against the rules in the stylesheet to produce the output document.  These rules are called templates, and are structured like this:</a:t>
            </a:r>
          </a:p>
          <a:p>
            <a:endParaRPr lang="en-US" dirty="0"/>
          </a:p>
          <a:p>
            <a:endParaRPr lang="en-US" dirty="0"/>
          </a:p>
        </p:txBody>
      </p:sp>
      <p:sp>
        <p:nvSpPr>
          <p:cNvPr id="4" name="Rectangle 3"/>
          <p:cNvSpPr/>
          <p:nvPr/>
        </p:nvSpPr>
        <p:spPr>
          <a:xfrm>
            <a:off x="1503904" y="2913679"/>
            <a:ext cx="3392889" cy="1477328"/>
          </a:xfrm>
          <a:prstGeom prst="rect">
            <a:avLst/>
          </a:prstGeom>
        </p:spPr>
        <p:txBody>
          <a:bodyPr wrap="square">
            <a:spAutoFit/>
          </a:bodyPr>
          <a:lstStyle/>
          <a:p>
            <a:r>
              <a:rPr lang="en-US" dirty="0" smtClean="0"/>
              <a:t>Abstract</a:t>
            </a:r>
          </a:p>
          <a:p>
            <a:endParaRPr lang="en-US" dirty="0"/>
          </a:p>
          <a:p>
            <a:r>
              <a:rPr lang="en-US" dirty="0" smtClean="0"/>
              <a:t>&lt;</a:t>
            </a:r>
            <a:r>
              <a:rPr lang="en-US" dirty="0" err="1"/>
              <a:t>xsl:template</a:t>
            </a:r>
            <a:r>
              <a:rPr lang="en-US" dirty="0"/>
              <a:t> match=“pattern”&gt;</a:t>
            </a:r>
          </a:p>
          <a:p>
            <a:r>
              <a:rPr lang="en-US" dirty="0"/>
              <a:t>	[. . .]</a:t>
            </a:r>
          </a:p>
          <a:p>
            <a:r>
              <a:rPr lang="en-US" dirty="0"/>
              <a:t>&lt;/</a:t>
            </a:r>
            <a:r>
              <a:rPr lang="en-US" dirty="0" err="1"/>
              <a:t>xsl:template</a:t>
            </a:r>
            <a:r>
              <a:rPr lang="en-US" dirty="0"/>
              <a:t>&gt;</a:t>
            </a:r>
          </a:p>
        </p:txBody>
      </p:sp>
      <p:sp>
        <p:nvSpPr>
          <p:cNvPr id="5" name="Rectangle 4"/>
          <p:cNvSpPr/>
          <p:nvPr/>
        </p:nvSpPr>
        <p:spPr>
          <a:xfrm>
            <a:off x="5376569" y="2805192"/>
            <a:ext cx="3392889" cy="3416320"/>
          </a:xfrm>
          <a:prstGeom prst="rect">
            <a:avLst/>
          </a:prstGeom>
        </p:spPr>
        <p:txBody>
          <a:bodyPr wrap="square">
            <a:spAutoFit/>
          </a:bodyPr>
          <a:lstStyle/>
          <a:p>
            <a:r>
              <a:rPr lang="en-US" dirty="0" smtClean="0"/>
              <a:t>Specific</a:t>
            </a:r>
          </a:p>
          <a:p>
            <a:endParaRPr lang="en-US" dirty="0">
              <a:solidFill>
                <a:srgbClr val="005AB4"/>
              </a:solidFill>
            </a:endParaRPr>
          </a:p>
          <a:p>
            <a:r>
              <a:rPr lang="en-US" dirty="0" smtClean="0">
                <a:solidFill>
                  <a:srgbClr val="005AB4"/>
                </a:solidFill>
              </a:rPr>
              <a:t>&lt;</a:t>
            </a:r>
            <a:r>
              <a:rPr lang="en-US" dirty="0" err="1">
                <a:solidFill>
                  <a:srgbClr val="005AB4"/>
                </a:solidFill>
              </a:rPr>
              <a:t>xsl:template</a:t>
            </a:r>
            <a:r>
              <a:rPr lang="en-US" dirty="0">
                <a:solidFill>
                  <a:srgbClr val="F5844C"/>
                </a:solidFill>
              </a:rPr>
              <a:t> match</a:t>
            </a:r>
            <a:r>
              <a:rPr lang="en-US" dirty="0">
                <a:solidFill>
                  <a:srgbClr val="FF8040"/>
                </a:solidFill>
              </a:rPr>
              <a:t>=</a:t>
            </a:r>
            <a:r>
              <a:rPr lang="en-US" dirty="0">
                <a:solidFill>
                  <a:srgbClr val="993300"/>
                </a:solidFill>
              </a:rPr>
              <a:t>"</a:t>
            </a:r>
            <a:r>
              <a:rPr lang="en-US" dirty="0" err="1">
                <a:solidFill>
                  <a:srgbClr val="993300"/>
                </a:solidFill>
              </a:rPr>
              <a:t>lg</a:t>
            </a:r>
            <a:r>
              <a:rPr lang="en-US" dirty="0">
                <a:solidFill>
                  <a:srgbClr val="993300"/>
                </a:solidFill>
              </a:rPr>
              <a:t>"</a:t>
            </a:r>
            <a:r>
              <a:rPr lang="en-US" dirty="0">
                <a:solidFill>
                  <a:srgbClr val="000096"/>
                </a:solidFill>
              </a:rPr>
              <a:t>&gt;</a:t>
            </a:r>
            <a:r>
              <a:rPr lang="en-US" dirty="0">
                <a:solidFill>
                  <a:srgbClr val="000000"/>
                </a:solidFill>
              </a:rPr>
              <a:t/>
            </a:r>
            <a:br>
              <a:rPr lang="en-US" dirty="0">
                <a:solidFill>
                  <a:srgbClr val="000000"/>
                </a:solidFill>
              </a:rPr>
            </a:br>
            <a:r>
              <a:rPr lang="en-US" dirty="0">
                <a:solidFill>
                  <a:srgbClr val="000000"/>
                </a:solidFill>
              </a:rPr>
              <a:t>    </a:t>
            </a:r>
            <a:r>
              <a:rPr lang="en-US" dirty="0">
                <a:solidFill>
                  <a:srgbClr val="000096"/>
                </a:solidFill>
              </a:rPr>
              <a:t>&lt;html&gt;</a:t>
            </a:r>
            <a:r>
              <a:rPr lang="en-US" dirty="0">
                <a:solidFill>
                  <a:srgbClr val="000000"/>
                </a:solidFill>
              </a:rPr>
              <a:t/>
            </a:r>
            <a:br>
              <a:rPr lang="en-US" dirty="0">
                <a:solidFill>
                  <a:srgbClr val="000000"/>
                </a:solidFill>
              </a:rPr>
            </a:br>
            <a:r>
              <a:rPr lang="en-US" dirty="0">
                <a:solidFill>
                  <a:srgbClr val="000000"/>
                </a:solidFill>
              </a:rPr>
              <a:t>      </a:t>
            </a:r>
            <a:r>
              <a:rPr lang="en-US" dirty="0">
                <a:solidFill>
                  <a:srgbClr val="000096"/>
                </a:solidFill>
              </a:rPr>
              <a:t>&lt;head&gt;</a:t>
            </a:r>
            <a:r>
              <a:rPr lang="en-US" dirty="0">
                <a:solidFill>
                  <a:srgbClr val="000000"/>
                </a:solidFill>
              </a:rPr>
              <a:t/>
            </a:r>
            <a:br>
              <a:rPr lang="en-US" dirty="0">
                <a:solidFill>
                  <a:srgbClr val="000000"/>
                </a:solidFill>
              </a:rPr>
            </a:br>
            <a:r>
              <a:rPr lang="en-US" dirty="0">
                <a:solidFill>
                  <a:srgbClr val="000000"/>
                </a:solidFill>
              </a:rPr>
              <a:t>        </a:t>
            </a:r>
            <a:r>
              <a:rPr lang="en-US" dirty="0">
                <a:solidFill>
                  <a:srgbClr val="000096"/>
                </a:solidFill>
              </a:rPr>
              <a:t>&lt;title&gt;</a:t>
            </a:r>
            <a:r>
              <a:rPr lang="en-US" dirty="0">
                <a:solidFill>
                  <a:srgbClr val="000000"/>
                </a:solidFill>
              </a:rPr>
              <a:t>a poem</a:t>
            </a:r>
            <a:r>
              <a:rPr lang="en-US" dirty="0">
                <a:solidFill>
                  <a:srgbClr val="000096"/>
                </a:solidFill>
              </a:rPr>
              <a:t>&lt;/title&gt;</a:t>
            </a:r>
            <a:r>
              <a:rPr lang="en-US" dirty="0">
                <a:solidFill>
                  <a:srgbClr val="000000"/>
                </a:solidFill>
              </a:rPr>
              <a:t/>
            </a:r>
            <a:br>
              <a:rPr lang="en-US" dirty="0">
                <a:solidFill>
                  <a:srgbClr val="000000"/>
                </a:solidFill>
              </a:rPr>
            </a:br>
            <a:r>
              <a:rPr lang="en-US" dirty="0">
                <a:solidFill>
                  <a:srgbClr val="000000"/>
                </a:solidFill>
              </a:rPr>
              <a:t>      </a:t>
            </a:r>
            <a:r>
              <a:rPr lang="en-US" dirty="0">
                <a:solidFill>
                  <a:srgbClr val="000096"/>
                </a:solidFill>
              </a:rPr>
              <a:t>&lt;/head&gt;</a:t>
            </a:r>
            <a:r>
              <a:rPr lang="en-US" dirty="0">
                <a:solidFill>
                  <a:srgbClr val="000000"/>
                </a:solidFill>
              </a:rPr>
              <a:t/>
            </a:r>
            <a:br>
              <a:rPr lang="en-US" dirty="0">
                <a:solidFill>
                  <a:srgbClr val="000000"/>
                </a:solidFill>
              </a:rPr>
            </a:br>
            <a:r>
              <a:rPr lang="en-US" dirty="0">
                <a:solidFill>
                  <a:srgbClr val="000000"/>
                </a:solidFill>
              </a:rPr>
              <a:t>      </a:t>
            </a:r>
            <a:r>
              <a:rPr lang="en-US" dirty="0">
                <a:solidFill>
                  <a:srgbClr val="000096"/>
                </a:solidFill>
              </a:rPr>
              <a:t>&lt;body&gt;</a:t>
            </a:r>
            <a:r>
              <a:rPr lang="en-US" dirty="0">
                <a:solidFill>
                  <a:srgbClr val="000000"/>
                </a:solidFill>
              </a:rPr>
              <a:t/>
            </a:r>
            <a:br>
              <a:rPr lang="en-US" dirty="0">
                <a:solidFill>
                  <a:srgbClr val="000000"/>
                </a:solidFill>
              </a:rPr>
            </a:br>
            <a:r>
              <a:rPr lang="en-US" dirty="0">
                <a:solidFill>
                  <a:srgbClr val="000000"/>
                </a:solidFill>
              </a:rPr>
              <a:t>      </a:t>
            </a:r>
            <a:r>
              <a:rPr lang="en-US" dirty="0">
                <a:solidFill>
                  <a:srgbClr val="005AB4"/>
                </a:solidFill>
              </a:rPr>
              <a:t>&lt;</a:t>
            </a:r>
            <a:r>
              <a:rPr lang="en-US" dirty="0" err="1">
                <a:solidFill>
                  <a:srgbClr val="005AB4"/>
                </a:solidFill>
              </a:rPr>
              <a:t>xsl:apply-templates</a:t>
            </a:r>
            <a:r>
              <a:rPr lang="en-US" dirty="0">
                <a:solidFill>
                  <a:srgbClr val="005AB4"/>
                </a:solidFill>
              </a:rPr>
              <a:t>/&gt;</a:t>
            </a:r>
            <a:r>
              <a:rPr lang="en-US" dirty="0">
                <a:solidFill>
                  <a:srgbClr val="000000"/>
                </a:solidFill>
              </a:rPr>
              <a:t/>
            </a:r>
            <a:br>
              <a:rPr lang="en-US" dirty="0">
                <a:solidFill>
                  <a:srgbClr val="000000"/>
                </a:solidFill>
              </a:rPr>
            </a:br>
            <a:r>
              <a:rPr lang="en-US" dirty="0">
                <a:solidFill>
                  <a:srgbClr val="000000"/>
                </a:solidFill>
              </a:rPr>
              <a:t>      </a:t>
            </a:r>
            <a:r>
              <a:rPr lang="en-US" dirty="0">
                <a:solidFill>
                  <a:srgbClr val="000096"/>
                </a:solidFill>
              </a:rPr>
              <a:t>&lt;/body&gt;</a:t>
            </a:r>
            <a:r>
              <a:rPr lang="en-US" dirty="0">
                <a:solidFill>
                  <a:srgbClr val="000000"/>
                </a:solidFill>
              </a:rPr>
              <a:t/>
            </a:r>
            <a:br>
              <a:rPr lang="en-US" dirty="0">
                <a:solidFill>
                  <a:srgbClr val="000000"/>
                </a:solidFill>
              </a:rPr>
            </a:br>
            <a:r>
              <a:rPr lang="en-US" dirty="0">
                <a:solidFill>
                  <a:srgbClr val="000000"/>
                </a:solidFill>
              </a:rPr>
              <a:t>    </a:t>
            </a:r>
            <a:r>
              <a:rPr lang="en-US" dirty="0">
                <a:solidFill>
                  <a:srgbClr val="000096"/>
                </a:solidFill>
              </a:rPr>
              <a:t>&lt;/html&gt;</a:t>
            </a:r>
            <a:r>
              <a:rPr lang="en-US" dirty="0">
                <a:solidFill>
                  <a:srgbClr val="000000"/>
                </a:solidFill>
              </a:rPr>
              <a:t/>
            </a:r>
            <a:br>
              <a:rPr lang="en-US" dirty="0">
                <a:solidFill>
                  <a:srgbClr val="000000"/>
                </a:solidFill>
              </a:rPr>
            </a:br>
            <a:r>
              <a:rPr lang="en-US" dirty="0">
                <a:solidFill>
                  <a:srgbClr val="000000"/>
                </a:solidFill>
              </a:rPr>
              <a:t>  </a:t>
            </a:r>
            <a:r>
              <a:rPr lang="en-US" dirty="0">
                <a:solidFill>
                  <a:srgbClr val="005AB4"/>
                </a:solidFill>
              </a:rPr>
              <a:t>&lt;/</a:t>
            </a:r>
            <a:r>
              <a:rPr lang="en-US" dirty="0" err="1">
                <a:solidFill>
                  <a:srgbClr val="005AB4"/>
                </a:solidFill>
              </a:rPr>
              <a:t>xsl:template</a:t>
            </a:r>
            <a:r>
              <a:rPr lang="en-US" dirty="0">
                <a:solidFill>
                  <a:srgbClr val="005AB4"/>
                </a:solidFill>
              </a:rPr>
              <a:t>&gt;</a:t>
            </a:r>
            <a:endParaRPr lang="en-US" dirty="0"/>
          </a:p>
        </p:txBody>
      </p:sp>
    </p:spTree>
    <p:extLst>
      <p:ext uri="{BB962C8B-B14F-4D97-AF65-F5344CB8AC3E}">
        <p14:creationId xmlns:p14="http://schemas.microsoft.com/office/powerpoint/2010/main" val="351510463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overview of an XSLT Stylesheet</a:t>
            </a:r>
            <a:endParaRPr lang="en-US" dirty="0"/>
          </a:p>
        </p:txBody>
      </p:sp>
      <p:sp>
        <p:nvSpPr>
          <p:cNvPr id="4" name="Text Box 158"/>
          <p:cNvSpPr txBox="1"/>
          <p:nvPr/>
        </p:nvSpPr>
        <p:spPr>
          <a:xfrm>
            <a:off x="3395676" y="2541450"/>
            <a:ext cx="4572000" cy="38862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200">
                <a:solidFill>
                  <a:srgbClr val="8B26C9"/>
                </a:solidFill>
                <a:effectLst/>
                <a:latin typeface="Times New Roman"/>
                <a:ea typeface="Calibri"/>
                <a:cs typeface="Times New Roman"/>
              </a:rPr>
              <a:t>&lt;?xml version="1.0" encoding="UTF-8"?&gt;</a:t>
            </a:r>
            <a:r>
              <a:rPr lang="en-US" sz="1200">
                <a:solidFill>
                  <a:srgbClr val="000000"/>
                </a:solidFill>
                <a:effectLst/>
                <a:latin typeface="Times New Roman"/>
                <a:ea typeface="Calibri"/>
                <a:cs typeface="Times New Roman"/>
              </a:rPr>
              <a:t/>
            </a:r>
            <a:br>
              <a:rPr lang="en-US" sz="1200">
                <a:solidFill>
                  <a:srgbClr val="000000"/>
                </a:solidFill>
                <a:effectLst/>
                <a:latin typeface="Times New Roman"/>
                <a:ea typeface="Calibri"/>
                <a:cs typeface="Times New Roman"/>
              </a:rPr>
            </a:br>
            <a:endParaRPr lang="en-US" sz="1100">
              <a:effectLst/>
              <a:ea typeface="Calibri"/>
              <a:cs typeface="Times New Roman"/>
            </a:endParaRPr>
          </a:p>
          <a:p>
            <a:pPr marL="0" marR="0">
              <a:lnSpc>
                <a:spcPct val="107000"/>
              </a:lnSpc>
              <a:spcBef>
                <a:spcPts val="0"/>
              </a:spcBef>
              <a:spcAft>
                <a:spcPts val="800"/>
              </a:spcAft>
            </a:pPr>
            <a:r>
              <a:rPr lang="en-US" sz="1200">
                <a:solidFill>
                  <a:srgbClr val="005AB4"/>
                </a:solidFill>
                <a:effectLst/>
                <a:latin typeface="Times New Roman"/>
                <a:ea typeface="Calibri"/>
                <a:cs typeface="Times New Roman"/>
              </a:rPr>
              <a:t>&lt;xsl:stylesheet</a:t>
            </a:r>
            <a:r>
              <a:rPr lang="en-US" sz="1200">
                <a:solidFill>
                  <a:srgbClr val="F5844C"/>
                </a:solidFill>
                <a:effectLst/>
                <a:latin typeface="Times New Roman"/>
                <a:ea typeface="Calibri"/>
                <a:cs typeface="Times New Roman"/>
              </a:rPr>
              <a:t> version</a:t>
            </a:r>
            <a:r>
              <a:rPr lang="en-US" sz="1200">
                <a:solidFill>
                  <a:srgbClr val="FF8040"/>
                </a:solidFill>
                <a:effectLst/>
                <a:latin typeface="Times New Roman"/>
                <a:ea typeface="Calibri"/>
                <a:cs typeface="Times New Roman"/>
              </a:rPr>
              <a:t>=</a:t>
            </a:r>
            <a:r>
              <a:rPr lang="en-US" sz="1200">
                <a:solidFill>
                  <a:srgbClr val="993300"/>
                </a:solidFill>
                <a:effectLst/>
                <a:latin typeface="Times New Roman"/>
                <a:ea typeface="Calibri"/>
                <a:cs typeface="Times New Roman"/>
              </a:rPr>
              <a:t>"2.0"</a:t>
            </a:r>
            <a:r>
              <a:rPr lang="en-US" sz="1200">
                <a:solidFill>
                  <a:srgbClr val="000000"/>
                </a:solidFill>
                <a:effectLst/>
                <a:latin typeface="Times New Roman"/>
                <a:ea typeface="Calibri"/>
                <a:cs typeface="Times New Roman"/>
              </a:rPr>
              <a:t/>
            </a:r>
            <a:br>
              <a:rPr lang="en-US" sz="1200">
                <a:solidFill>
                  <a:srgbClr val="000000"/>
                </a:solidFill>
                <a:effectLst/>
                <a:latin typeface="Times New Roman"/>
                <a:ea typeface="Calibri"/>
                <a:cs typeface="Times New Roman"/>
              </a:rPr>
            </a:br>
            <a:r>
              <a:rPr lang="en-US" sz="1200">
                <a:solidFill>
                  <a:srgbClr val="F5844C"/>
                </a:solidFill>
                <a:effectLst/>
                <a:latin typeface="Times New Roman"/>
                <a:ea typeface="Calibri"/>
                <a:cs typeface="Times New Roman"/>
              </a:rPr>
              <a:t>    </a:t>
            </a:r>
            <a:r>
              <a:rPr lang="en-US" sz="1200">
                <a:solidFill>
                  <a:srgbClr val="0099CC"/>
                </a:solidFill>
                <a:effectLst/>
                <a:latin typeface="Times New Roman"/>
                <a:ea typeface="Calibri"/>
                <a:cs typeface="Times New Roman"/>
              </a:rPr>
              <a:t>xmlns:xsl</a:t>
            </a:r>
            <a:r>
              <a:rPr lang="en-US" sz="1200">
                <a:solidFill>
                  <a:srgbClr val="FF8040"/>
                </a:solidFill>
                <a:effectLst/>
                <a:latin typeface="Times New Roman"/>
                <a:ea typeface="Calibri"/>
                <a:cs typeface="Times New Roman"/>
              </a:rPr>
              <a:t>=</a:t>
            </a:r>
            <a:r>
              <a:rPr lang="en-US" sz="1200">
                <a:solidFill>
                  <a:srgbClr val="993300"/>
                </a:solidFill>
                <a:effectLst/>
                <a:latin typeface="Times New Roman"/>
                <a:ea typeface="Calibri"/>
                <a:cs typeface="Times New Roman"/>
              </a:rPr>
              <a:t>"http://www.w3.org/1999/XSL/Transform"</a:t>
            </a:r>
            <a:r>
              <a:rPr lang="en-US" sz="1200">
                <a:solidFill>
                  <a:srgbClr val="000000"/>
                </a:solidFill>
                <a:effectLst/>
                <a:latin typeface="Times New Roman"/>
                <a:ea typeface="Calibri"/>
                <a:cs typeface="Times New Roman"/>
              </a:rPr>
              <a:t/>
            </a:r>
            <a:br>
              <a:rPr lang="en-US" sz="1200">
                <a:solidFill>
                  <a:srgbClr val="000000"/>
                </a:solidFill>
                <a:effectLst/>
                <a:latin typeface="Times New Roman"/>
                <a:ea typeface="Calibri"/>
                <a:cs typeface="Times New Roman"/>
              </a:rPr>
            </a:br>
            <a:r>
              <a:rPr lang="en-US" sz="1200">
                <a:solidFill>
                  <a:srgbClr val="F5844C"/>
                </a:solidFill>
                <a:effectLst/>
                <a:latin typeface="Times New Roman"/>
                <a:ea typeface="Calibri"/>
                <a:cs typeface="Times New Roman"/>
              </a:rPr>
              <a:t>    xpath-default-namespace</a:t>
            </a:r>
            <a:r>
              <a:rPr lang="en-US" sz="1200">
                <a:solidFill>
                  <a:srgbClr val="FF8040"/>
                </a:solidFill>
                <a:effectLst/>
                <a:latin typeface="Times New Roman"/>
                <a:ea typeface="Calibri"/>
                <a:cs typeface="Times New Roman"/>
              </a:rPr>
              <a:t>=</a:t>
            </a:r>
            <a:r>
              <a:rPr lang="en-US" sz="1200">
                <a:solidFill>
                  <a:srgbClr val="993300"/>
                </a:solidFill>
                <a:effectLst/>
                <a:latin typeface="Times New Roman"/>
                <a:ea typeface="Calibri"/>
                <a:cs typeface="Times New Roman"/>
              </a:rPr>
              <a:t>"http://www.tei-c.org/ns/1.0"</a:t>
            </a:r>
            <a:r>
              <a:rPr lang="en-US" sz="1200">
                <a:solidFill>
                  <a:srgbClr val="000000"/>
                </a:solidFill>
                <a:effectLst/>
                <a:latin typeface="Times New Roman"/>
                <a:ea typeface="Calibri"/>
                <a:cs typeface="Times New Roman"/>
              </a:rPr>
              <a:t/>
            </a:r>
            <a:br>
              <a:rPr lang="en-US" sz="1200">
                <a:solidFill>
                  <a:srgbClr val="000000"/>
                </a:solidFill>
                <a:effectLst/>
                <a:latin typeface="Times New Roman"/>
                <a:ea typeface="Calibri"/>
                <a:cs typeface="Times New Roman"/>
              </a:rPr>
            </a:br>
            <a:r>
              <a:rPr lang="en-US" sz="1200">
                <a:solidFill>
                  <a:srgbClr val="F5844C"/>
                </a:solidFill>
                <a:effectLst/>
                <a:latin typeface="Times New Roman"/>
                <a:ea typeface="Calibri"/>
                <a:cs typeface="Times New Roman"/>
              </a:rPr>
              <a:t>    xmlns</a:t>
            </a:r>
            <a:r>
              <a:rPr lang="en-US" sz="1200">
                <a:solidFill>
                  <a:srgbClr val="FF8040"/>
                </a:solidFill>
                <a:effectLst/>
                <a:latin typeface="Times New Roman"/>
                <a:ea typeface="Calibri"/>
                <a:cs typeface="Times New Roman"/>
              </a:rPr>
              <a:t>=</a:t>
            </a:r>
            <a:r>
              <a:rPr lang="en-US" sz="1200">
                <a:solidFill>
                  <a:srgbClr val="993300"/>
                </a:solidFill>
                <a:effectLst/>
                <a:latin typeface="Times New Roman"/>
                <a:ea typeface="Calibri"/>
                <a:cs typeface="Times New Roman"/>
              </a:rPr>
              <a:t>"http://www.w3.org/1999/xhtml"</a:t>
            </a:r>
            <a:r>
              <a:rPr lang="en-US" sz="1200">
                <a:solidFill>
                  <a:srgbClr val="000096"/>
                </a:solidFill>
                <a:effectLst/>
                <a:latin typeface="Times New Roman"/>
                <a:ea typeface="Calibri"/>
                <a:cs typeface="Times New Roman"/>
              </a:rPr>
              <a:t>&gt;</a:t>
            </a:r>
            <a:r>
              <a:rPr lang="en-US" sz="1200">
                <a:solidFill>
                  <a:srgbClr val="000000"/>
                </a:solidFill>
                <a:effectLst/>
                <a:latin typeface="Times New Roman"/>
                <a:ea typeface="Calibri"/>
                <a:cs typeface="Times New Roman"/>
              </a:rPr>
              <a:t/>
            </a:r>
            <a:br>
              <a:rPr lang="en-US" sz="1200">
                <a:solidFill>
                  <a:srgbClr val="000000"/>
                </a:solidFill>
                <a:effectLst/>
                <a:latin typeface="Times New Roman"/>
                <a:ea typeface="Calibri"/>
                <a:cs typeface="Times New Roman"/>
              </a:rPr>
            </a:br>
            <a:r>
              <a:rPr lang="en-US" sz="1200">
                <a:solidFill>
                  <a:srgbClr val="000000"/>
                </a:solidFill>
                <a:effectLst/>
                <a:latin typeface="Times New Roman"/>
                <a:ea typeface="Calibri"/>
                <a:cs typeface="Times New Roman"/>
              </a:rPr>
              <a:t>  </a:t>
            </a:r>
            <a:br>
              <a:rPr lang="en-US" sz="1200">
                <a:solidFill>
                  <a:srgbClr val="000000"/>
                </a:solidFill>
                <a:effectLst/>
                <a:latin typeface="Times New Roman"/>
                <a:ea typeface="Calibri"/>
                <a:cs typeface="Times New Roman"/>
              </a:rPr>
            </a:br>
            <a:r>
              <a:rPr lang="en-US" sz="1200">
                <a:solidFill>
                  <a:srgbClr val="000000"/>
                </a:solidFill>
                <a:effectLst/>
                <a:latin typeface="Times New Roman"/>
                <a:ea typeface="Calibri"/>
                <a:cs typeface="Times New Roman"/>
              </a:rPr>
              <a:t> </a:t>
            </a:r>
            <a:r>
              <a:rPr lang="en-US" sz="1200">
                <a:solidFill>
                  <a:srgbClr val="005AB4"/>
                </a:solidFill>
                <a:effectLst/>
                <a:latin typeface="Times New Roman"/>
                <a:ea typeface="Calibri"/>
                <a:cs typeface="Times New Roman"/>
              </a:rPr>
              <a:t>&lt;xsl:output</a:t>
            </a:r>
            <a:r>
              <a:rPr lang="en-US" sz="1200">
                <a:solidFill>
                  <a:srgbClr val="F5844C"/>
                </a:solidFill>
                <a:effectLst/>
                <a:latin typeface="Times New Roman"/>
                <a:ea typeface="Calibri"/>
                <a:cs typeface="Times New Roman"/>
              </a:rPr>
              <a:t> method</a:t>
            </a:r>
            <a:r>
              <a:rPr lang="en-US" sz="1200">
                <a:solidFill>
                  <a:srgbClr val="FF8040"/>
                </a:solidFill>
                <a:effectLst/>
                <a:latin typeface="Times New Roman"/>
                <a:ea typeface="Calibri"/>
                <a:cs typeface="Times New Roman"/>
              </a:rPr>
              <a:t>=</a:t>
            </a:r>
            <a:r>
              <a:rPr lang="en-US" sz="1200">
                <a:solidFill>
                  <a:srgbClr val="993300"/>
                </a:solidFill>
                <a:effectLst/>
                <a:latin typeface="Times New Roman"/>
                <a:ea typeface="Calibri"/>
                <a:cs typeface="Times New Roman"/>
              </a:rPr>
              <a:t>"xhtml"</a:t>
            </a:r>
            <a:r>
              <a:rPr lang="en-US" sz="1200">
                <a:solidFill>
                  <a:srgbClr val="F5844C"/>
                </a:solidFill>
                <a:effectLst/>
                <a:latin typeface="Times New Roman"/>
                <a:ea typeface="Calibri"/>
                <a:cs typeface="Times New Roman"/>
              </a:rPr>
              <a:t> indent</a:t>
            </a:r>
            <a:r>
              <a:rPr lang="en-US" sz="1200">
                <a:solidFill>
                  <a:srgbClr val="FF8040"/>
                </a:solidFill>
                <a:effectLst/>
                <a:latin typeface="Times New Roman"/>
                <a:ea typeface="Calibri"/>
                <a:cs typeface="Times New Roman"/>
              </a:rPr>
              <a:t>=</a:t>
            </a:r>
            <a:r>
              <a:rPr lang="en-US" sz="1200">
                <a:solidFill>
                  <a:srgbClr val="993300"/>
                </a:solidFill>
                <a:effectLst/>
                <a:latin typeface="Times New Roman"/>
                <a:ea typeface="Calibri"/>
                <a:cs typeface="Times New Roman"/>
              </a:rPr>
              <a:t>"yes"</a:t>
            </a:r>
            <a:r>
              <a:rPr lang="en-US" sz="1200">
                <a:solidFill>
                  <a:srgbClr val="000096"/>
                </a:solidFill>
                <a:effectLst/>
                <a:latin typeface="Times New Roman"/>
                <a:ea typeface="Calibri"/>
                <a:cs typeface="Times New Roman"/>
              </a:rPr>
              <a:t>/&gt;</a:t>
            </a:r>
            <a:endParaRPr lang="en-US" sz="1100">
              <a:effectLst/>
              <a:ea typeface="Calibri"/>
              <a:cs typeface="Times New Roman"/>
            </a:endParaRPr>
          </a:p>
          <a:p>
            <a:pPr marL="0" marR="0">
              <a:lnSpc>
                <a:spcPct val="107000"/>
              </a:lnSpc>
              <a:spcBef>
                <a:spcPts val="0"/>
              </a:spcBef>
              <a:spcAft>
                <a:spcPts val="800"/>
              </a:spcAft>
            </a:pPr>
            <a:r>
              <a:rPr lang="en-US" sz="1200">
                <a:solidFill>
                  <a:srgbClr val="005AB4"/>
                </a:solidFill>
                <a:effectLst/>
                <a:latin typeface="Times New Roman"/>
                <a:ea typeface="Calibri"/>
                <a:cs typeface="Times New Roman"/>
              </a:rPr>
              <a:t> </a:t>
            </a:r>
            <a:endParaRPr lang="en-US" sz="1100">
              <a:effectLst/>
              <a:ea typeface="Calibri"/>
              <a:cs typeface="Times New Roman"/>
            </a:endParaRPr>
          </a:p>
          <a:p>
            <a:pPr marL="0" marR="0">
              <a:lnSpc>
                <a:spcPct val="107000"/>
              </a:lnSpc>
              <a:spcBef>
                <a:spcPts val="0"/>
              </a:spcBef>
              <a:spcAft>
                <a:spcPts val="800"/>
              </a:spcAft>
            </a:pPr>
            <a:r>
              <a:rPr lang="en-US" sz="1200">
                <a:solidFill>
                  <a:srgbClr val="005AB4"/>
                </a:solidFill>
                <a:effectLst/>
                <a:latin typeface="Times New Roman"/>
                <a:ea typeface="Calibri"/>
                <a:cs typeface="Times New Roman"/>
              </a:rPr>
              <a:t>&lt;xsl:template</a:t>
            </a:r>
            <a:r>
              <a:rPr lang="en-US" sz="1200">
                <a:solidFill>
                  <a:srgbClr val="F5844C"/>
                </a:solidFill>
                <a:effectLst/>
                <a:latin typeface="Times New Roman"/>
                <a:ea typeface="Calibri"/>
                <a:cs typeface="Times New Roman"/>
              </a:rPr>
              <a:t> match</a:t>
            </a:r>
            <a:r>
              <a:rPr lang="en-US" sz="1200">
                <a:solidFill>
                  <a:srgbClr val="FF8040"/>
                </a:solidFill>
                <a:effectLst/>
                <a:latin typeface="Times New Roman"/>
                <a:ea typeface="Calibri"/>
                <a:cs typeface="Times New Roman"/>
              </a:rPr>
              <a:t>=</a:t>
            </a:r>
            <a:r>
              <a:rPr lang="en-US" sz="1200">
                <a:solidFill>
                  <a:srgbClr val="993300"/>
                </a:solidFill>
                <a:effectLst/>
                <a:latin typeface="Times New Roman"/>
                <a:ea typeface="Calibri"/>
                <a:cs typeface="Times New Roman"/>
              </a:rPr>
              <a:t>" emph | foreign "</a:t>
            </a:r>
            <a:r>
              <a:rPr lang="en-US" sz="1200">
                <a:solidFill>
                  <a:srgbClr val="000096"/>
                </a:solidFill>
                <a:effectLst/>
                <a:latin typeface="Times New Roman"/>
                <a:ea typeface="Calibri"/>
                <a:cs typeface="Times New Roman"/>
              </a:rPr>
              <a:t>&gt;</a:t>
            </a:r>
            <a:r>
              <a:rPr lang="en-US" sz="1200">
                <a:solidFill>
                  <a:srgbClr val="000000"/>
                </a:solidFill>
                <a:effectLst/>
                <a:latin typeface="Times New Roman"/>
                <a:ea typeface="Calibri"/>
                <a:cs typeface="Times New Roman"/>
              </a:rPr>
              <a:t/>
            </a:r>
            <a:br>
              <a:rPr lang="en-US" sz="1200">
                <a:solidFill>
                  <a:srgbClr val="000000"/>
                </a:solidFill>
                <a:effectLst/>
                <a:latin typeface="Times New Roman"/>
                <a:ea typeface="Calibri"/>
                <a:cs typeface="Times New Roman"/>
              </a:rPr>
            </a:br>
            <a:r>
              <a:rPr lang="en-US" sz="1200">
                <a:solidFill>
                  <a:srgbClr val="000000"/>
                </a:solidFill>
                <a:effectLst/>
                <a:latin typeface="Times New Roman"/>
                <a:ea typeface="Calibri"/>
                <a:cs typeface="Times New Roman"/>
              </a:rPr>
              <a:t>    </a:t>
            </a:r>
            <a:endParaRPr lang="en-US" sz="1100">
              <a:effectLst/>
              <a:ea typeface="Calibri"/>
              <a:cs typeface="Times New Roman"/>
            </a:endParaRPr>
          </a:p>
          <a:p>
            <a:pPr marL="0" marR="0">
              <a:lnSpc>
                <a:spcPct val="107000"/>
              </a:lnSpc>
              <a:spcBef>
                <a:spcPts val="0"/>
              </a:spcBef>
              <a:spcAft>
                <a:spcPts val="800"/>
              </a:spcAft>
            </a:pPr>
            <a:r>
              <a:rPr lang="en-US" sz="1200">
                <a:solidFill>
                  <a:srgbClr val="000096"/>
                </a:solidFill>
                <a:effectLst/>
                <a:latin typeface="Times New Roman"/>
                <a:ea typeface="Calibri"/>
                <a:cs typeface="Times New Roman"/>
              </a:rPr>
              <a:t>&lt;em&gt;</a:t>
            </a:r>
            <a:r>
              <a:rPr lang="en-US" sz="1200">
                <a:solidFill>
                  <a:srgbClr val="005AB4"/>
                </a:solidFill>
                <a:effectLst/>
                <a:latin typeface="Times New Roman"/>
                <a:ea typeface="Calibri"/>
                <a:cs typeface="Times New Roman"/>
              </a:rPr>
              <a:t>&lt;xsl:apply-templates/&gt;</a:t>
            </a:r>
            <a:r>
              <a:rPr lang="en-US" sz="1200">
                <a:solidFill>
                  <a:srgbClr val="000096"/>
                </a:solidFill>
                <a:effectLst/>
                <a:latin typeface="Times New Roman"/>
                <a:ea typeface="Calibri"/>
                <a:cs typeface="Times New Roman"/>
              </a:rPr>
              <a:t>&lt;/em&gt;</a:t>
            </a:r>
            <a:r>
              <a:rPr lang="en-US" sz="1200">
                <a:solidFill>
                  <a:srgbClr val="000000"/>
                </a:solidFill>
                <a:effectLst/>
                <a:latin typeface="Times New Roman"/>
                <a:ea typeface="Calibri"/>
                <a:cs typeface="Times New Roman"/>
              </a:rPr>
              <a:t/>
            </a:r>
            <a:br>
              <a:rPr lang="en-US" sz="1200">
                <a:solidFill>
                  <a:srgbClr val="000000"/>
                </a:solidFill>
                <a:effectLst/>
                <a:latin typeface="Times New Roman"/>
                <a:ea typeface="Calibri"/>
                <a:cs typeface="Times New Roman"/>
              </a:rPr>
            </a:br>
            <a:r>
              <a:rPr lang="en-US" sz="1200">
                <a:solidFill>
                  <a:srgbClr val="000000"/>
                </a:solidFill>
                <a:effectLst/>
                <a:latin typeface="Times New Roman"/>
                <a:ea typeface="Calibri"/>
                <a:cs typeface="Times New Roman"/>
              </a:rPr>
              <a:t>  </a:t>
            </a:r>
            <a:endParaRPr lang="en-US" sz="1100">
              <a:effectLst/>
              <a:ea typeface="Calibri"/>
              <a:cs typeface="Times New Roman"/>
            </a:endParaRPr>
          </a:p>
          <a:p>
            <a:pPr marL="0" marR="0">
              <a:lnSpc>
                <a:spcPct val="107000"/>
              </a:lnSpc>
              <a:spcBef>
                <a:spcPts val="0"/>
              </a:spcBef>
              <a:spcAft>
                <a:spcPts val="800"/>
              </a:spcAft>
            </a:pPr>
            <a:r>
              <a:rPr lang="en-US" sz="1200">
                <a:solidFill>
                  <a:srgbClr val="005AB4"/>
                </a:solidFill>
                <a:effectLst/>
                <a:latin typeface="Times New Roman"/>
                <a:ea typeface="Calibri"/>
                <a:cs typeface="Times New Roman"/>
              </a:rPr>
              <a:t>&lt;/xsl:template&gt;</a:t>
            </a:r>
            <a:r>
              <a:rPr lang="en-US" sz="1200">
                <a:solidFill>
                  <a:srgbClr val="000000"/>
                </a:solidFill>
                <a:effectLst/>
                <a:latin typeface="Times New Roman"/>
                <a:ea typeface="Calibri"/>
                <a:cs typeface="Times New Roman"/>
              </a:rPr>
              <a:t/>
            </a:r>
            <a:br>
              <a:rPr lang="en-US" sz="1200">
                <a:solidFill>
                  <a:srgbClr val="000000"/>
                </a:solidFill>
                <a:effectLst/>
                <a:latin typeface="Times New Roman"/>
                <a:ea typeface="Calibri"/>
                <a:cs typeface="Times New Roman"/>
              </a:rPr>
            </a:br>
            <a:r>
              <a:rPr lang="en-US" sz="1200">
                <a:solidFill>
                  <a:srgbClr val="005AB4"/>
                </a:solidFill>
                <a:effectLst/>
                <a:latin typeface="Times New Roman"/>
                <a:ea typeface="Calibri"/>
                <a:cs typeface="Times New Roman"/>
              </a:rPr>
              <a:t>&lt;/xsl:stylesheet&gt;</a:t>
            </a:r>
            <a:endParaRPr lang="en-US" sz="1100">
              <a:effectLst/>
              <a:ea typeface="Calibri"/>
              <a:cs typeface="Times New Roman"/>
            </a:endParaRPr>
          </a:p>
          <a:p>
            <a:pPr marL="0" marR="0">
              <a:lnSpc>
                <a:spcPct val="107000"/>
              </a:lnSpc>
              <a:spcBef>
                <a:spcPts val="0"/>
              </a:spcBef>
              <a:spcAft>
                <a:spcPts val="800"/>
              </a:spcAft>
            </a:pPr>
            <a:r>
              <a:rPr lang="en-US" sz="1100">
                <a:effectLst/>
                <a:ea typeface="Calibri"/>
                <a:cs typeface="Times New Roman"/>
              </a:rPr>
              <a:t> </a:t>
            </a:r>
          </a:p>
        </p:txBody>
      </p:sp>
      <p:sp>
        <p:nvSpPr>
          <p:cNvPr id="5" name="Text Box 2"/>
          <p:cNvSpPr txBox="1">
            <a:spLocks noChangeArrowheads="1"/>
          </p:cNvSpPr>
          <p:nvPr/>
        </p:nvSpPr>
        <p:spPr bwMode="auto">
          <a:xfrm>
            <a:off x="5110176" y="2198550"/>
            <a:ext cx="1143000" cy="2667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a:ea typeface="Calibri"/>
                <a:cs typeface="Times New Roman"/>
              </a:rPr>
              <a:t>XML Declaration</a:t>
            </a:r>
          </a:p>
        </p:txBody>
      </p:sp>
      <p:sp>
        <p:nvSpPr>
          <p:cNvPr id="7" name="Text Box 2"/>
          <p:cNvSpPr txBox="1">
            <a:spLocks noChangeArrowheads="1"/>
          </p:cNvSpPr>
          <p:nvPr/>
        </p:nvSpPr>
        <p:spPr bwMode="auto">
          <a:xfrm>
            <a:off x="2252676" y="3341550"/>
            <a:ext cx="1143000" cy="4572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a:ea typeface="Calibri"/>
                <a:cs typeface="Times New Roman"/>
              </a:rPr>
              <a:t>XSL namespace declaration</a:t>
            </a:r>
          </a:p>
        </p:txBody>
      </p:sp>
      <p:sp>
        <p:nvSpPr>
          <p:cNvPr id="8" name="Text Box 2"/>
          <p:cNvSpPr txBox="1">
            <a:spLocks noChangeArrowheads="1"/>
          </p:cNvSpPr>
          <p:nvPr/>
        </p:nvSpPr>
        <p:spPr bwMode="auto">
          <a:xfrm>
            <a:off x="7053276" y="2884350"/>
            <a:ext cx="1143000" cy="4572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a:ea typeface="Calibri"/>
                <a:cs typeface="Times New Roman"/>
              </a:rPr>
              <a:t>TEI namespace declaration</a:t>
            </a:r>
          </a:p>
        </p:txBody>
      </p:sp>
      <p:sp>
        <p:nvSpPr>
          <p:cNvPr id="9" name="Text Box 2"/>
          <p:cNvSpPr txBox="1">
            <a:spLocks noChangeArrowheads="1"/>
          </p:cNvSpPr>
          <p:nvPr/>
        </p:nvSpPr>
        <p:spPr bwMode="auto">
          <a:xfrm>
            <a:off x="6710376" y="3913050"/>
            <a:ext cx="1371600" cy="2667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a:ea typeface="Calibri"/>
                <a:cs typeface="Times New Roman"/>
              </a:rPr>
              <a:t>Top level element</a:t>
            </a:r>
          </a:p>
        </p:txBody>
      </p:sp>
      <p:sp>
        <p:nvSpPr>
          <p:cNvPr id="10" name="Text Box 2"/>
          <p:cNvSpPr txBox="1">
            <a:spLocks noChangeArrowheads="1"/>
          </p:cNvSpPr>
          <p:nvPr/>
        </p:nvSpPr>
        <p:spPr bwMode="auto">
          <a:xfrm>
            <a:off x="5567376" y="2846250"/>
            <a:ext cx="1143000" cy="2667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a:ea typeface="Calibri"/>
                <a:cs typeface="Times New Roman"/>
              </a:rPr>
              <a:t>XSLT version</a:t>
            </a:r>
          </a:p>
        </p:txBody>
      </p:sp>
      <p:sp>
        <p:nvSpPr>
          <p:cNvPr id="11" name="Text Box 2"/>
          <p:cNvSpPr txBox="1">
            <a:spLocks noChangeArrowheads="1"/>
          </p:cNvSpPr>
          <p:nvPr/>
        </p:nvSpPr>
        <p:spPr bwMode="auto">
          <a:xfrm>
            <a:off x="2252676" y="4598850"/>
            <a:ext cx="1143000" cy="4572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a:ea typeface="Calibri"/>
                <a:cs typeface="Times New Roman"/>
              </a:rPr>
              <a:t>Pattern we will match</a:t>
            </a:r>
          </a:p>
        </p:txBody>
      </p:sp>
      <p:sp>
        <p:nvSpPr>
          <p:cNvPr id="12" name="Text Box 2"/>
          <p:cNvSpPr txBox="1">
            <a:spLocks noChangeArrowheads="1"/>
          </p:cNvSpPr>
          <p:nvPr/>
        </p:nvSpPr>
        <p:spPr bwMode="auto">
          <a:xfrm>
            <a:off x="2252676" y="5627550"/>
            <a:ext cx="1143000" cy="2667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a:ea typeface="Calibri"/>
                <a:cs typeface="Times New Roman"/>
              </a:rPr>
              <a:t>Literal elements</a:t>
            </a:r>
          </a:p>
        </p:txBody>
      </p:sp>
      <p:sp>
        <p:nvSpPr>
          <p:cNvPr id="13" name="Text Box 2"/>
          <p:cNvSpPr txBox="1">
            <a:spLocks noChangeArrowheads="1"/>
          </p:cNvSpPr>
          <p:nvPr/>
        </p:nvSpPr>
        <p:spPr bwMode="auto">
          <a:xfrm>
            <a:off x="6138876" y="5398950"/>
            <a:ext cx="1371600" cy="8001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a:ea typeface="Calibri"/>
                <a:cs typeface="Times New Roman"/>
              </a:rPr>
              <a:t>xsl element – triggers further processing of nodes</a:t>
            </a:r>
          </a:p>
        </p:txBody>
      </p:sp>
      <p:cxnSp>
        <p:nvCxnSpPr>
          <p:cNvPr id="14" name="Straight Arrow Connector 13"/>
          <p:cNvCxnSpPr/>
          <p:nvPr/>
        </p:nvCxnSpPr>
        <p:spPr>
          <a:xfrm flipH="1">
            <a:off x="4652976" y="2427150"/>
            <a:ext cx="456565" cy="114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3395676" y="4583610"/>
            <a:ext cx="1734185" cy="152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7167576" y="3341550"/>
            <a:ext cx="456565" cy="114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253176" y="3913050"/>
            <a:ext cx="456565" cy="114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4652976" y="5284650"/>
            <a:ext cx="1485265" cy="114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395676" y="3341550"/>
            <a:ext cx="228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5110176" y="2884350"/>
            <a:ext cx="456565" cy="114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3395676" y="5284650"/>
            <a:ext cx="22860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876936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xmlns=""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2537</TotalTime>
  <Words>2095</Words>
  <Application>Microsoft Macintosh PowerPoint</Application>
  <PresentationFormat>Custom</PresentationFormat>
  <Paragraphs>220</Paragraphs>
  <Slides>31</Slides>
  <Notes>31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Integral</vt:lpstr>
      <vt:lpstr>Introduction to XSLT for tei</vt:lpstr>
      <vt:lpstr>What is XSLT 2.0 : the elevator speech</vt:lpstr>
      <vt:lpstr>But first, a review of xml</vt:lpstr>
      <vt:lpstr>But first, a review of xml</vt:lpstr>
      <vt:lpstr>But first, a review of xml</vt:lpstr>
      <vt:lpstr>But first, a review of xml</vt:lpstr>
      <vt:lpstr>What does an XSLT stylesheet Actually do</vt:lpstr>
      <vt:lpstr>That is….</vt:lpstr>
      <vt:lpstr>Structural overview of an XSLT Stylesheet</vt:lpstr>
      <vt:lpstr>A Quick word about Namespaces</vt:lpstr>
      <vt:lpstr>A Quick word about Namespaces</vt:lpstr>
      <vt:lpstr>A Quick word about Namespaces</vt:lpstr>
      <vt:lpstr>A Quick word about Namespaces</vt:lpstr>
      <vt:lpstr>Let’s try it out</vt:lpstr>
      <vt:lpstr>A very simple example</vt:lpstr>
      <vt:lpstr>Build our output tree</vt:lpstr>
      <vt:lpstr>Then fill it with data</vt:lpstr>
      <vt:lpstr>Let’s try it out</vt:lpstr>
      <vt:lpstr>A more detailed example</vt:lpstr>
      <vt:lpstr>What order did things happen?</vt:lpstr>
      <vt:lpstr>Recursion and dead ends</vt:lpstr>
      <vt:lpstr>Recap</vt:lpstr>
      <vt:lpstr>Let’s try it out</vt:lpstr>
      <vt:lpstr>XSLT Processing Model</vt:lpstr>
      <vt:lpstr>XSLT Processing Model</vt:lpstr>
      <vt:lpstr>XSLT Processing Model</vt:lpstr>
      <vt:lpstr>XSLT Processing Model</vt:lpstr>
      <vt:lpstr>XSLT Processing Model</vt:lpstr>
      <vt:lpstr>XSLT Processing Model</vt:lpstr>
      <vt:lpstr>recap</vt:lpstr>
      <vt:lpstr>Let’s try it out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XSLT for DH projects</dc:title>
  <dc:creator>May, Alexander B.</dc:creator>
  <cp:lastModifiedBy>May , Alexander B.</cp:lastModifiedBy>
  <cp:revision>100</cp:revision>
  <dcterms:created xsi:type="dcterms:W3CDTF">2016-03-22T11:57:02Z</dcterms:created>
  <dcterms:modified xsi:type="dcterms:W3CDTF">2017-04-24T18:06:14Z</dcterms:modified>
</cp:coreProperties>
</file>